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.xml" ContentType="application/vnd.openxmlformats-officedocument.themeOverr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1" r:id="rId6"/>
    <p:sldId id="267" r:id="rId7"/>
    <p:sldId id="263" r:id="rId8"/>
    <p:sldId id="278" r:id="rId9"/>
    <p:sldId id="277" r:id="rId10"/>
    <p:sldId id="271" r:id="rId11"/>
    <p:sldId id="272" r:id="rId12"/>
    <p:sldId id="274" r:id="rId13"/>
    <p:sldId id="275" r:id="rId14"/>
    <p:sldId id="276" r:id="rId15"/>
    <p:sldId id="273" r:id="rId16"/>
    <p:sldId id="279" r:id="rId17"/>
    <p:sldId id="270" r:id="rId18"/>
    <p:sldId id="262" r:id="rId19"/>
    <p:sldId id="258" r:id="rId20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365EC7-E0BD-DF25-6897-1C624BC6B809}" v="23" dt="2025-06-17T15:13:29.1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3" autoAdjust="0"/>
    <p:restoredTop sz="94674"/>
  </p:normalViewPr>
  <p:slideViewPr>
    <p:cSldViewPr snapToGrid="0">
      <p:cViewPr varScale="1">
        <p:scale>
          <a:sx n="80" d="100"/>
          <a:sy n="80" d="100"/>
        </p:scale>
        <p:origin x="7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oletin\Almacen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oletin\CONSOLIDADO%20$%20PANELA%20Final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oletin\CONSOLIDADO%20$%20PANELA%20Final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oletin\CONSOLIDADO%20$%20PANELA%20Final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package" Target="../embeddings/Microsoft_Excel_Worksheet2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oletin\Almacen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oletin\Almacene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oletin\Almacene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oletin\Almacene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oletin\CONSOLIDADO%20$%20PANELA%20Final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oletin\CONSOLIDADO%20$%20PANELA%20Final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oletin\CONSOLIDADO%20$%20PANELA%20Final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oletin\CONSOLIDADO%20$%20PANELA%20Final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/>
              <a:t>Comparación precios panela presentación bloque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BLOQUE!$C$1</c:f>
              <c:strCache>
                <c:ptCount val="1"/>
                <c:pt idx="0">
                  <c:v> PRECIO FEBRERO 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BLOQUE!$A$2:$B$8</c:f>
              <c:multiLvlStrCache>
                <c:ptCount val="7"/>
                <c:lvl>
                  <c:pt idx="0">
                    <c:v>Bloque 450g</c:v>
                  </c:pt>
                  <c:pt idx="1">
                    <c:v>Bloque 400gr</c:v>
                  </c:pt>
                  <c:pt idx="2">
                    <c:v>Bloque 450gr</c:v>
                  </c:pt>
                  <c:pt idx="3">
                    <c:v>Bloque 450gr</c:v>
                  </c:pt>
                  <c:pt idx="4">
                    <c:v>Bloque 450gr</c:v>
                  </c:pt>
                  <c:pt idx="5">
                    <c:v>Bloque 400gr</c:v>
                  </c:pt>
                  <c:pt idx="6">
                    <c:v>Bloque 900gr</c:v>
                  </c:pt>
                </c:lvl>
                <c:lvl>
                  <c:pt idx="0">
                    <c:v>Zapatoca</c:v>
                  </c:pt>
                  <c:pt idx="1">
                    <c:v>Exito</c:v>
                  </c:pt>
                  <c:pt idx="2">
                    <c:v>Jumbo</c:v>
                  </c:pt>
                  <c:pt idx="3">
                    <c:v>Makro</c:v>
                  </c:pt>
                  <c:pt idx="4">
                    <c:v>Oimpica</c:v>
                  </c:pt>
                  <c:pt idx="5">
                    <c:v>Carulla</c:v>
                  </c:pt>
                  <c:pt idx="6">
                    <c:v>Alkosto</c:v>
                  </c:pt>
                </c:lvl>
              </c:multiLvlStrCache>
            </c:multiLvlStrRef>
          </c:cat>
          <c:val>
            <c:numRef>
              <c:f>BLOQUE!$C$2:$C$8</c:f>
              <c:numCache>
                <c:formatCode>_-"$"\ * #,##0_-;\-"$"\ * #,##0_-;_-"$"\ * "-"??_-;_-@_-</c:formatCode>
                <c:ptCount val="7"/>
                <c:pt idx="0">
                  <c:v>2550</c:v>
                </c:pt>
                <c:pt idx="1">
                  <c:v>2700</c:v>
                </c:pt>
                <c:pt idx="2">
                  <c:v>3890</c:v>
                </c:pt>
                <c:pt idx="3">
                  <c:v>4100</c:v>
                </c:pt>
                <c:pt idx="4">
                  <c:v>2850</c:v>
                </c:pt>
                <c:pt idx="5">
                  <c:v>2800</c:v>
                </c:pt>
                <c:pt idx="6">
                  <c:v>9100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71-4B6C-96A2-888224C44110}"/>
            </c:ext>
          </c:extLst>
        </c:ser>
        <c:ser>
          <c:idx val="1"/>
          <c:order val="1"/>
          <c:tx>
            <c:strRef>
              <c:f>BLOQUE!$D$1</c:f>
              <c:strCache>
                <c:ptCount val="1"/>
                <c:pt idx="0">
                  <c:v> PRECIO MAYO 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0"/>
                  <c:y val="2.184359982525116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471-4B6C-96A2-888224C44110}"/>
                </c:ext>
              </c:extLst>
            </c:dLbl>
            <c:dLbl>
              <c:idx val="5"/>
              <c:layout>
                <c:manualLayout>
                  <c:x val="1.1853959222380188E-2"/>
                  <c:y val="1.747487986020096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471-4B6C-96A2-888224C4411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BLOQUE!$A$2:$B$8</c:f>
              <c:multiLvlStrCache>
                <c:ptCount val="7"/>
                <c:lvl>
                  <c:pt idx="0">
                    <c:v>Bloque 450g</c:v>
                  </c:pt>
                  <c:pt idx="1">
                    <c:v>Bloque 400gr</c:v>
                  </c:pt>
                  <c:pt idx="2">
                    <c:v>Bloque 450gr</c:v>
                  </c:pt>
                  <c:pt idx="3">
                    <c:v>Bloque 450gr</c:v>
                  </c:pt>
                  <c:pt idx="4">
                    <c:v>Bloque 450gr</c:v>
                  </c:pt>
                  <c:pt idx="5">
                    <c:v>Bloque 400gr</c:v>
                  </c:pt>
                  <c:pt idx="6">
                    <c:v>Bloque 900gr</c:v>
                  </c:pt>
                </c:lvl>
                <c:lvl>
                  <c:pt idx="0">
                    <c:v>Zapatoca</c:v>
                  </c:pt>
                  <c:pt idx="1">
                    <c:v>Exito</c:v>
                  </c:pt>
                  <c:pt idx="2">
                    <c:v>Jumbo</c:v>
                  </c:pt>
                  <c:pt idx="3">
                    <c:v>Makro</c:v>
                  </c:pt>
                  <c:pt idx="4">
                    <c:v>Oimpica</c:v>
                  </c:pt>
                  <c:pt idx="5">
                    <c:v>Carulla</c:v>
                  </c:pt>
                  <c:pt idx="6">
                    <c:v>Alkosto</c:v>
                  </c:pt>
                </c:lvl>
              </c:multiLvlStrCache>
            </c:multiLvlStrRef>
          </c:cat>
          <c:val>
            <c:numRef>
              <c:f>BLOQUE!$D$2:$D$8</c:f>
              <c:numCache>
                <c:formatCode>_-"$"\ * #,##0_-;\-"$"\ * #,##0_-;_-"$"\ * "-"??_-;_-@_-</c:formatCode>
                <c:ptCount val="7"/>
                <c:pt idx="0">
                  <c:v>2550</c:v>
                </c:pt>
                <c:pt idx="1">
                  <c:v>3400</c:v>
                </c:pt>
                <c:pt idx="2">
                  <c:v>4290</c:v>
                </c:pt>
                <c:pt idx="3">
                  <c:v>0</c:v>
                </c:pt>
                <c:pt idx="4">
                  <c:v>0</c:v>
                </c:pt>
                <c:pt idx="5">
                  <c:v>2720</c:v>
                </c:pt>
                <c:pt idx="6">
                  <c:v>9500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471-4B6C-96A2-888224C44110}"/>
            </c:ext>
          </c:extLst>
        </c:ser>
        <c:ser>
          <c:idx val="3"/>
          <c:order val="3"/>
          <c:tx>
            <c:strRef>
              <c:f>BLOQUE!$F$1</c:f>
              <c:strCache>
                <c:ptCount val="1"/>
                <c:pt idx="0">
                  <c:v>INCREMENTO %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0"/>
                  <c:y val="0.10921799912625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471-4B6C-96A2-888224C4411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BLOQUE!$A$2:$B$8</c:f>
              <c:multiLvlStrCache>
                <c:ptCount val="7"/>
                <c:lvl>
                  <c:pt idx="0">
                    <c:v>Bloque 450g</c:v>
                  </c:pt>
                  <c:pt idx="1">
                    <c:v>Bloque 400gr</c:v>
                  </c:pt>
                  <c:pt idx="2">
                    <c:v>Bloque 450gr</c:v>
                  </c:pt>
                  <c:pt idx="3">
                    <c:v>Bloque 450gr</c:v>
                  </c:pt>
                  <c:pt idx="4">
                    <c:v>Bloque 450gr</c:v>
                  </c:pt>
                  <c:pt idx="5">
                    <c:v>Bloque 400gr</c:v>
                  </c:pt>
                  <c:pt idx="6">
                    <c:v>Bloque 900gr</c:v>
                  </c:pt>
                </c:lvl>
                <c:lvl>
                  <c:pt idx="0">
                    <c:v>Zapatoca</c:v>
                  </c:pt>
                  <c:pt idx="1">
                    <c:v>Exito</c:v>
                  </c:pt>
                  <c:pt idx="2">
                    <c:v>Jumbo</c:v>
                  </c:pt>
                  <c:pt idx="3">
                    <c:v>Makro</c:v>
                  </c:pt>
                  <c:pt idx="4">
                    <c:v>Oimpica</c:v>
                  </c:pt>
                  <c:pt idx="5">
                    <c:v>Carulla</c:v>
                  </c:pt>
                  <c:pt idx="6">
                    <c:v>Alkosto</c:v>
                  </c:pt>
                </c:lvl>
              </c:multiLvlStrCache>
            </c:multiLvlStrRef>
          </c:cat>
          <c:val>
            <c:numRef>
              <c:f>BLOQUE!$F$2:$F$8</c:f>
              <c:numCache>
                <c:formatCode>0.00</c:formatCode>
                <c:ptCount val="7"/>
                <c:pt idx="0">
                  <c:v>0</c:v>
                </c:pt>
                <c:pt idx="1">
                  <c:v>25.925925925925924</c:v>
                </c:pt>
                <c:pt idx="2">
                  <c:v>10.282776349614396</c:v>
                </c:pt>
                <c:pt idx="3">
                  <c:v>0</c:v>
                </c:pt>
                <c:pt idx="4">
                  <c:v>0</c:v>
                </c:pt>
                <c:pt idx="5">
                  <c:v>-2.8571428571428572</c:v>
                </c:pt>
                <c:pt idx="6">
                  <c:v>4.395604395604396</c:v>
                </c:pt>
              </c:numCache>
            </c:numRef>
          </c:val>
          <c:extLst xmlns:c15="http://schemas.microsoft.com/office/drawing/2012/chart">
            <c:ext xmlns:c16="http://schemas.microsoft.com/office/drawing/2014/chart" uri="{C3380CC4-5D6E-409C-BE32-E72D297353CC}">
              <c16:uniqueId val="{00000005-9471-4B6C-96A2-888224C4411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68763775"/>
        <c:axId val="1077583471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BLOQUE!$E$1</c15:sqref>
                        </c15:formulaRef>
                      </c:ext>
                    </c:extLst>
                    <c:strCache>
                      <c:ptCount val="1"/>
                      <c:pt idx="0">
                        <c:v>DIFERENCIA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-5400000" spcFirstLastPara="1" vertOverflow="clip" horzOverflow="clip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800" b="0" i="0" u="none" strike="noStrike" kern="1200" baseline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>
                      <c:ext uri="{02D57815-91ED-43cb-92C2-25804820EDAC}">
                        <c15:formulaRef>
                          <c15:sqref>BLOQUE!$A$2:$B$8</c15:sqref>
                        </c15:formulaRef>
                      </c:ext>
                    </c:extLst>
                    <c:multiLvlStrCache>
                      <c:ptCount val="7"/>
                      <c:lvl>
                        <c:pt idx="0">
                          <c:v>Bloque 450g</c:v>
                        </c:pt>
                        <c:pt idx="1">
                          <c:v>Bloque 400gr</c:v>
                        </c:pt>
                        <c:pt idx="2">
                          <c:v>Bloque 450gr</c:v>
                        </c:pt>
                        <c:pt idx="3">
                          <c:v>Bloque 450gr</c:v>
                        </c:pt>
                        <c:pt idx="4">
                          <c:v>Bloque 450gr</c:v>
                        </c:pt>
                        <c:pt idx="5">
                          <c:v>Bloque 400gr</c:v>
                        </c:pt>
                        <c:pt idx="6">
                          <c:v>Bloque 900gr</c:v>
                        </c:pt>
                      </c:lvl>
                      <c:lvl>
                        <c:pt idx="0">
                          <c:v>Zapatoca</c:v>
                        </c:pt>
                        <c:pt idx="1">
                          <c:v>Exito</c:v>
                        </c:pt>
                        <c:pt idx="2">
                          <c:v>Jumbo</c:v>
                        </c:pt>
                        <c:pt idx="3">
                          <c:v>Makro</c:v>
                        </c:pt>
                        <c:pt idx="4">
                          <c:v>Oimpica</c:v>
                        </c:pt>
                        <c:pt idx="5">
                          <c:v>Carulla</c:v>
                        </c:pt>
                        <c:pt idx="6">
                          <c:v>Alkosto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BLOQUE!$E$2:$E$8</c15:sqref>
                        </c15:formulaRef>
                      </c:ext>
                    </c:extLst>
                    <c:numCache>
                      <c:formatCode>_-"$"\ * #,##0_-;\-"$"\ * #,##0_-;_-"$"\ * "-"??_-;_-@_-</c:formatCode>
                      <c:ptCount val="7"/>
                      <c:pt idx="0">
                        <c:v>0</c:v>
                      </c:pt>
                      <c:pt idx="1">
                        <c:v>700</c:v>
                      </c:pt>
                      <c:pt idx="2">
                        <c:v>400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-80</c:v>
                      </c:pt>
                      <c:pt idx="6">
                        <c:v>400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6-9471-4B6C-96A2-888224C44110}"/>
                  </c:ext>
                </c:extLst>
              </c15:ser>
            </c15:filteredBarSeries>
          </c:ext>
        </c:extLst>
      </c:barChart>
      <c:catAx>
        <c:axId val="1687637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077583471"/>
        <c:crosses val="autoZero"/>
        <c:auto val="1"/>
        <c:lblAlgn val="ctr"/>
        <c:lblOffset val="100"/>
        <c:noMultiLvlLbl val="0"/>
      </c:catAx>
      <c:valAx>
        <c:axId val="1077583471"/>
        <c:scaling>
          <c:orientation val="minMax"/>
        </c:scaling>
        <c:delete val="1"/>
        <c:axPos val="l"/>
        <c:numFmt formatCode="_-&quot;$&quot;\ * #,##0_-;\-&quot;$&quot;\ * #,##0_-;_-&quot;$&quot;\ * &quot;-&quot;??_-;_-@_-" sourceLinked="1"/>
        <c:majorTickMark val="none"/>
        <c:minorTickMark val="none"/>
        <c:tickLblPos val="nextTo"/>
        <c:crossAx val="1687637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s-CO"/>
        </a:p>
      </c:txPr>
    </c:title>
    <c:autoTitleDeleted val="0"/>
    <c:plotArea>
      <c:layout/>
      <c:pieChart>
        <c:varyColors val="1"/>
        <c:ser>
          <c:idx val="2"/>
          <c:order val="0"/>
          <c:tx>
            <c:strRef>
              <c:f>CARULLA!$I$3</c:f>
              <c:strCache>
                <c:ptCount val="1"/>
                <c:pt idx="0">
                  <c:v>% POR PRESENTACIÓN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E3-45AB-B090-5C15529B22BF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E3-45AB-B090-5C15529B22BF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E3-45AB-B090-5C15529B22BF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E3-45AB-B090-5C15529B22BF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CE3-45AB-B090-5C15529B22BF}"/>
              </c:ext>
            </c:extLst>
          </c:dPt>
          <c:dLbls>
            <c:dLbl>
              <c:idx val="2"/>
              <c:layout>
                <c:manualLayout>
                  <c:x val="0.75645783407508849"/>
                  <c:y val="-0.1400929292191144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CE3-45AB-B090-5C15529B22BF}"/>
                </c:ext>
              </c:extLst>
            </c:dLbl>
            <c:dLbl>
              <c:idx val="3"/>
              <c:layout>
                <c:manualLayout>
                  <c:x val="0.10762124843090266"/>
                  <c:y val="3.6897649974728347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CE3-45AB-B090-5C15529B22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CARULLA!$H$4:$H$8</c:f>
              <c:strCache>
                <c:ptCount val="5"/>
                <c:pt idx="0">
                  <c:v>PULVERIZADA</c:v>
                </c:pt>
                <c:pt idx="1">
                  <c:v>BLOQUE</c:v>
                </c:pt>
                <c:pt idx="2">
                  <c:v>SACHET</c:v>
                </c:pt>
                <c:pt idx="3">
                  <c:v>CUADROS</c:v>
                </c:pt>
                <c:pt idx="4">
                  <c:v>PASTILLA</c:v>
                </c:pt>
              </c:strCache>
            </c:strRef>
          </c:cat>
          <c:val>
            <c:numRef>
              <c:f>CARULLA!$I$4:$I$8</c:f>
              <c:numCache>
                <c:formatCode>General</c:formatCode>
                <c:ptCount val="5"/>
                <c:pt idx="0">
                  <c:v>14</c:v>
                </c:pt>
                <c:pt idx="1">
                  <c:v>20</c:v>
                </c:pt>
                <c:pt idx="2">
                  <c:v>0</c:v>
                </c:pt>
                <c:pt idx="3">
                  <c:v>6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CE3-45AB-B090-5C15529B22BF}"/>
            </c:ext>
          </c:extLst>
        </c:ser>
        <c:ser>
          <c:idx val="3"/>
          <c:order val="1"/>
          <c:tx>
            <c:strRef>
              <c:f>CARULLA!$J$3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CCE3-45AB-B090-5C15529B22BF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E-CCE3-45AB-B090-5C15529B22BF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0-CCE3-45AB-B090-5C15529B22BF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2-CCE3-45AB-B090-5C15529B22BF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4-CCE3-45AB-B090-5C15529B22B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CARULLA!$H$4:$H$8</c:f>
              <c:strCache>
                <c:ptCount val="5"/>
                <c:pt idx="0">
                  <c:v>PULVERIZADA</c:v>
                </c:pt>
                <c:pt idx="1">
                  <c:v>BLOQUE</c:v>
                </c:pt>
                <c:pt idx="2">
                  <c:v>SACHET</c:v>
                </c:pt>
                <c:pt idx="3">
                  <c:v>CUADROS</c:v>
                </c:pt>
                <c:pt idx="4">
                  <c:v>PASTILLA</c:v>
                </c:pt>
              </c:strCache>
            </c:strRef>
          </c:cat>
          <c:val>
            <c:numRef>
              <c:f>CARULLA!$J$4:$J$8</c:f>
              <c:numCache>
                <c:formatCode>0.0</c:formatCode>
                <c:ptCount val="5"/>
                <c:pt idx="0">
                  <c:v>28.000000000000004</c:v>
                </c:pt>
                <c:pt idx="1">
                  <c:v>40</c:v>
                </c:pt>
                <c:pt idx="2">
                  <c:v>0</c:v>
                </c:pt>
                <c:pt idx="3">
                  <c:v>12</c:v>
                </c:pt>
                <c:pt idx="4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CCE3-45AB-B090-5C15529B22BF}"/>
            </c:ext>
          </c:extLst>
        </c:ser>
        <c:ser>
          <c:idx val="0"/>
          <c:order val="2"/>
          <c:tx>
            <c:strRef>
              <c:f>CARULLA!$I$3</c:f>
              <c:strCache>
                <c:ptCount val="1"/>
                <c:pt idx="0">
                  <c:v>% POR PRESENTACIÓN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CCE3-45AB-B090-5C15529B22BF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CCE3-45AB-B090-5C15529B22BF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CCE3-45AB-B090-5C15529B22BF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CCE3-45AB-B090-5C15529B22BF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CCE3-45AB-B090-5C15529B22BF}"/>
              </c:ext>
            </c:extLst>
          </c:dPt>
          <c:dLbls>
            <c:dLbl>
              <c:idx val="2"/>
              <c:layout>
                <c:manualLayout>
                  <c:x val="0.76611966982388069"/>
                  <c:y val="-0.1400929292191144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CCE3-45AB-B090-5C15529B22BF}"/>
                </c:ext>
              </c:extLst>
            </c:dLbl>
            <c:dLbl>
              <c:idx val="3"/>
              <c:layout>
                <c:manualLayout>
                  <c:x val="0.10279033055650652"/>
                  <c:y val="3.6897649974728347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CCE3-45AB-B090-5C15529B22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CARULLA!$H$4:$H$8</c:f>
              <c:strCache>
                <c:ptCount val="5"/>
                <c:pt idx="0">
                  <c:v>PULVERIZADA</c:v>
                </c:pt>
                <c:pt idx="1">
                  <c:v>BLOQUE</c:v>
                </c:pt>
                <c:pt idx="2">
                  <c:v>SACHET</c:v>
                </c:pt>
                <c:pt idx="3">
                  <c:v>CUADROS</c:v>
                </c:pt>
                <c:pt idx="4">
                  <c:v>PASTILLA</c:v>
                </c:pt>
              </c:strCache>
            </c:strRef>
          </c:cat>
          <c:val>
            <c:numRef>
              <c:f>CARULLA!$I$4:$I$8</c:f>
              <c:numCache>
                <c:formatCode>General</c:formatCode>
                <c:ptCount val="5"/>
                <c:pt idx="0">
                  <c:v>14</c:v>
                </c:pt>
                <c:pt idx="1">
                  <c:v>20</c:v>
                </c:pt>
                <c:pt idx="2">
                  <c:v>0</c:v>
                </c:pt>
                <c:pt idx="3">
                  <c:v>6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CCE3-45AB-B090-5C15529B22BF}"/>
            </c:ext>
          </c:extLst>
        </c:ser>
        <c:ser>
          <c:idx val="1"/>
          <c:order val="3"/>
          <c:tx>
            <c:strRef>
              <c:f>CARULLA!$J$3</c:f>
              <c:strCache>
                <c:ptCount val="1"/>
                <c:pt idx="0">
                  <c:v>%</c:v>
                </c:pt>
              </c:strCache>
              <c:extLst xmlns:c15="http://schemas.microsoft.com/office/drawing/2012/chart"/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5="http://schemas.microsoft.com/office/drawing/2012/chart">
              <c:ext xmlns:c16="http://schemas.microsoft.com/office/drawing/2014/chart" uri="{C3380CC4-5D6E-409C-BE32-E72D297353CC}">
                <c16:uniqueId val="{00000022-CCE3-45AB-B090-5C15529B22BF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5="http://schemas.microsoft.com/office/drawing/2012/chart">
              <c:ext xmlns:c16="http://schemas.microsoft.com/office/drawing/2014/chart" uri="{C3380CC4-5D6E-409C-BE32-E72D297353CC}">
                <c16:uniqueId val="{00000024-CCE3-45AB-B090-5C15529B22BF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6-CCE3-45AB-B090-5C15529B22BF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8-CCE3-45AB-B090-5C15529B22BF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CCE3-45AB-B090-5C15529B22B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5="http://schemas.microsoft.com/office/drawing/2012/chart">
              <c:ext xmlns:c15="http://schemas.microsoft.com/office/drawing/2012/chart" uri="{CE6537A1-D6FC-4f65-9D91-7224C49458BB}"/>
            </c:extLst>
          </c:dLbls>
          <c:cat>
            <c:strRef>
              <c:f>CARULLA!$H$4:$H$8</c:f>
              <c:strCache>
                <c:ptCount val="5"/>
                <c:pt idx="0">
                  <c:v>PULVERIZADA</c:v>
                </c:pt>
                <c:pt idx="1">
                  <c:v>BLOQUE</c:v>
                </c:pt>
                <c:pt idx="2">
                  <c:v>SACHET</c:v>
                </c:pt>
                <c:pt idx="3">
                  <c:v>CUADROS</c:v>
                </c:pt>
                <c:pt idx="4">
                  <c:v>PASTILLA</c:v>
                </c:pt>
              </c:strCache>
              <c:extLst xmlns:c15="http://schemas.microsoft.com/office/drawing/2012/chart"/>
            </c:strRef>
          </c:cat>
          <c:val>
            <c:numRef>
              <c:f>CARULLA!$J$4:$J$8</c:f>
              <c:numCache>
                <c:formatCode>0.0</c:formatCode>
                <c:ptCount val="5"/>
                <c:pt idx="0">
                  <c:v>28.000000000000004</c:v>
                </c:pt>
                <c:pt idx="1">
                  <c:v>40</c:v>
                </c:pt>
                <c:pt idx="2">
                  <c:v>0</c:v>
                </c:pt>
                <c:pt idx="3">
                  <c:v>12</c:v>
                </c:pt>
                <c:pt idx="4">
                  <c:v>20</c:v>
                </c:pt>
              </c:numCache>
              <c:extLst xmlns:c15="http://schemas.microsoft.com/office/drawing/2012/chart"/>
            </c:numRef>
          </c:val>
          <c:extLst xmlns:c15="http://schemas.microsoft.com/office/drawing/2012/chart">
            <c:ext xmlns:c16="http://schemas.microsoft.com/office/drawing/2014/chart" uri="{C3380CC4-5D6E-409C-BE32-E72D297353CC}">
              <c16:uniqueId val="{0000002B-CCE3-45AB-B090-5C15529B22BF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extLst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s-CO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MAKRO!$K$4</c:f>
              <c:strCache>
                <c:ptCount val="1"/>
                <c:pt idx="0">
                  <c:v>% POR PRESENTACIÓN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8B1-48FD-9DAC-B832419104D9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8B1-48FD-9DAC-B832419104D9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8B1-48FD-9DAC-B832419104D9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1">
                      <a:lumMod val="60000"/>
                      <a:lumMod val="60000"/>
                      <a:lumOff val="40000"/>
                    </a:schemeClr>
                  </a:gs>
                  <a:gs pos="0">
                    <a:schemeClr val="accent1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8B1-48FD-9DAC-B832419104D9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3">
                      <a:lumMod val="60000"/>
                      <a:lumMod val="60000"/>
                      <a:lumOff val="40000"/>
                    </a:schemeClr>
                  </a:gs>
                  <a:gs pos="0">
                    <a:schemeClr val="accent3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8B1-48FD-9DAC-B832419104D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MAKRO!$J$5:$J$9</c:f>
              <c:strCache>
                <c:ptCount val="5"/>
                <c:pt idx="0">
                  <c:v>PULVERIZADA</c:v>
                </c:pt>
                <c:pt idx="1">
                  <c:v>BLOQUE</c:v>
                </c:pt>
                <c:pt idx="2">
                  <c:v>SACHET</c:v>
                </c:pt>
                <c:pt idx="3">
                  <c:v>CUBOS</c:v>
                </c:pt>
                <c:pt idx="4">
                  <c:v>PASTILLA</c:v>
                </c:pt>
              </c:strCache>
            </c:strRef>
          </c:cat>
          <c:val>
            <c:numRef>
              <c:f>MAKRO!$K$5:$K$9</c:f>
              <c:numCache>
                <c:formatCode>General</c:formatCode>
                <c:ptCount val="5"/>
                <c:pt idx="0">
                  <c:v>2</c:v>
                </c:pt>
                <c:pt idx="1">
                  <c:v>13</c:v>
                </c:pt>
                <c:pt idx="2">
                  <c:v>2</c:v>
                </c:pt>
                <c:pt idx="3">
                  <c:v>5</c:v>
                </c:pt>
                <c:pt idx="4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18B1-48FD-9DAC-B832419104D9}"/>
            </c:ext>
          </c:extLst>
        </c:ser>
        <c:ser>
          <c:idx val="1"/>
          <c:order val="1"/>
          <c:tx>
            <c:strRef>
              <c:f>MAKRO!$L$4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18B1-48FD-9DAC-B832419104D9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E-18B1-48FD-9DAC-B832419104D9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0-18B1-48FD-9DAC-B832419104D9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1">
                      <a:lumMod val="60000"/>
                      <a:lumMod val="60000"/>
                      <a:lumOff val="40000"/>
                    </a:schemeClr>
                  </a:gs>
                  <a:gs pos="0">
                    <a:schemeClr val="accent1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2-18B1-48FD-9DAC-B832419104D9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3">
                      <a:lumMod val="60000"/>
                      <a:lumMod val="60000"/>
                      <a:lumOff val="40000"/>
                    </a:schemeClr>
                  </a:gs>
                  <a:gs pos="0">
                    <a:schemeClr val="accent3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4-18B1-48FD-9DAC-B832419104D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MAKRO!$J$5:$J$9</c:f>
              <c:strCache>
                <c:ptCount val="5"/>
                <c:pt idx="0">
                  <c:v>PULVERIZADA</c:v>
                </c:pt>
                <c:pt idx="1">
                  <c:v>BLOQUE</c:v>
                </c:pt>
                <c:pt idx="2">
                  <c:v>SACHET</c:v>
                </c:pt>
                <c:pt idx="3">
                  <c:v>CUBOS</c:v>
                </c:pt>
                <c:pt idx="4">
                  <c:v>PASTILLA</c:v>
                </c:pt>
              </c:strCache>
            </c:strRef>
          </c:cat>
          <c:val>
            <c:numRef>
              <c:f>MAKRO!$L$5:$L$9</c:f>
              <c:numCache>
                <c:formatCode>0.0</c:formatCode>
                <c:ptCount val="5"/>
                <c:pt idx="0">
                  <c:v>6.0606060606060606</c:v>
                </c:pt>
                <c:pt idx="1">
                  <c:v>39.393939393939391</c:v>
                </c:pt>
                <c:pt idx="2">
                  <c:v>6.0606060606060606</c:v>
                </c:pt>
                <c:pt idx="3">
                  <c:v>15.151515151515152</c:v>
                </c:pt>
                <c:pt idx="4">
                  <c:v>33.333333333333329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18B1-48FD-9DAC-B832419104D9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s-CO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Alkosto!$J$3</c:f>
              <c:strCache>
                <c:ptCount val="1"/>
                <c:pt idx="0">
                  <c:v>% POR PRESENTACIÓN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CE8-426C-A5A0-BCF62C4EE418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CE8-426C-A5A0-BCF62C4EE418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CE8-426C-A5A0-BCF62C4EE418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CE8-426C-A5A0-BCF62C4EE41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(Alkosto!$I$4:$I$6,Alkosto!$I$8)</c:f>
              <c:strCache>
                <c:ptCount val="4"/>
                <c:pt idx="0">
                  <c:v>PULVERIZADA</c:v>
                </c:pt>
                <c:pt idx="1">
                  <c:v>BLOQUE</c:v>
                </c:pt>
                <c:pt idx="2">
                  <c:v>SACHET</c:v>
                </c:pt>
                <c:pt idx="3">
                  <c:v>PASTILLA</c:v>
                </c:pt>
              </c:strCache>
              <c:extLst/>
            </c:strRef>
          </c:cat>
          <c:val>
            <c:numRef>
              <c:f>(Alkosto!$J$4:$J$6,Alkosto!$J$8)</c:f>
              <c:numCache>
                <c:formatCode>General</c:formatCode>
                <c:ptCount val="4"/>
                <c:pt idx="0">
                  <c:v>5</c:v>
                </c:pt>
                <c:pt idx="1">
                  <c:v>8</c:v>
                </c:pt>
                <c:pt idx="2">
                  <c:v>2</c:v>
                </c:pt>
                <c:pt idx="3">
                  <c:v>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8-9CE8-426C-A5A0-BCF62C4EE41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extLst>
          <c:ext xmlns:c15="http://schemas.microsoft.com/office/drawing/2012/chart" uri="{02D57815-91ED-43cb-92C2-25804820EDAC}">
            <c15:filteredPi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Alkosto!$K$3</c15:sqref>
                        </c15:formulaRef>
                      </c:ext>
                    </c:extLst>
                    <c:strCache>
                      <c:ptCount val="1"/>
                      <c:pt idx="0">
                        <c:v>%</c:v>
                      </c:pt>
                    </c:strCache>
                  </c:strRef>
                </c:tx>
                <c:dPt>
                  <c:idx val="0"/>
                  <c:bubble3D val="0"/>
                  <c:spPr>
                    <a:gradFill>
                      <a:gsLst>
                        <a:gs pos="100000">
                          <a:schemeClr val="accent1">
                            <a:lumMod val="60000"/>
                            <a:lumOff val="40000"/>
                          </a:schemeClr>
                        </a:gs>
                        <a:gs pos="0">
                          <a:schemeClr val="accent1"/>
                        </a:gs>
                      </a:gsLst>
                      <a:lin ang="5400000" scaled="0"/>
                    </a:gra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A-9CE8-426C-A5A0-BCF62C4EE418}"/>
                    </c:ext>
                  </c:extLst>
                </c:dPt>
                <c:dPt>
                  <c:idx val="1"/>
                  <c:bubble3D val="0"/>
                  <c:spPr>
                    <a:gradFill>
                      <a:gsLst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  <a:gs pos="0">
                          <a:schemeClr val="accent2"/>
                        </a:gs>
                      </a:gsLst>
                      <a:lin ang="5400000" scaled="0"/>
                    </a:gra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C-9CE8-426C-A5A0-BCF62C4EE418}"/>
                    </c:ext>
                  </c:extLst>
                </c:dPt>
                <c:dPt>
                  <c:idx val="2"/>
                  <c:bubble3D val="0"/>
                  <c:spPr>
                    <a:gradFill>
                      <a:gsLst>
                        <a:gs pos="100000">
                          <a:schemeClr val="accent3">
                            <a:lumMod val="60000"/>
                            <a:lumOff val="40000"/>
                          </a:schemeClr>
                        </a:gs>
                        <a:gs pos="0">
                          <a:schemeClr val="accent3"/>
                        </a:gs>
                      </a:gsLst>
                      <a:lin ang="5400000" scaled="0"/>
                    </a:gra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E-9CE8-426C-A5A0-BCF62C4EE418}"/>
                    </c:ext>
                  </c:extLst>
                </c:dPt>
                <c:dPt>
                  <c:idx val="3"/>
                  <c:bubble3D val="0"/>
                  <c:spPr>
                    <a:gradFill>
                      <a:gsLst>
                        <a:gs pos="100000">
                          <a:schemeClr val="accent4">
                            <a:lumMod val="60000"/>
                            <a:lumOff val="40000"/>
                          </a:schemeClr>
                        </a:gs>
                        <a:gs pos="0">
                          <a:schemeClr val="accent4"/>
                        </a:gs>
                      </a:gsLst>
                      <a:lin ang="5400000" scaled="0"/>
                    </a:gra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10-9CE8-426C-A5A0-BCF62C4EE418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dk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dLblPos val="in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1"/>
                  <c:leaderLines>
                    <c:spPr>
                      <a:ln w="9525" cap="flat" cmpd="sng" algn="ctr">
                        <a:solidFill>
                          <a:schemeClr val="dk1">
                            <a:lumMod val="35000"/>
                            <a:lumOff val="65000"/>
                          </a:schemeClr>
                        </a:solidFill>
                        <a:round/>
                      </a:ln>
                      <a:effectLst/>
                    </c:spPr>
                  </c:leaderLines>
                  <c:extLst>
                    <c:ext uri="{CE6537A1-D6FC-4f65-9D91-7224C49458BB}"/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(Alkosto!$I$4:$I$6,Alkosto!$I$8)</c15:sqref>
                        </c15:formulaRef>
                      </c:ext>
                    </c:extLst>
                    <c:strCache>
                      <c:ptCount val="4"/>
                      <c:pt idx="0">
                        <c:v>PULVERIZADA</c:v>
                      </c:pt>
                      <c:pt idx="1">
                        <c:v>BLOQUE</c:v>
                      </c:pt>
                      <c:pt idx="2">
                        <c:v>SACHET</c:v>
                      </c:pt>
                      <c:pt idx="3">
                        <c:v>PASTILLA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(Alkosto!$K$4:$K$6,Alkosto!$K$8)</c15:sqref>
                        </c15:formulaRef>
                      </c:ext>
                    </c:extLst>
                    <c:numCache>
                      <c:formatCode>0.0</c:formatCode>
                      <c:ptCount val="4"/>
                      <c:pt idx="0">
                        <c:v>250</c:v>
                      </c:pt>
                      <c:pt idx="1">
                        <c:v>400</c:v>
                      </c:pt>
                      <c:pt idx="2">
                        <c:v>100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11-9CE8-426C-A5A0-BCF62C4EE418}"/>
                  </c:ext>
                </c:extLst>
              </c15:ser>
            </c15:filteredPieSeries>
          </c:ext>
        </c:extLst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Hoja3!$C$4</c:f>
              <c:strCache>
                <c:ptCount val="1"/>
                <c:pt idx="0">
                  <c:v>Precio Promedio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Hoja3!$B$5:$B$17</c:f>
              <c:strCache>
                <c:ptCount val="13"/>
                <c:pt idx="0">
                  <c:v>Cauca</c:v>
                </c:pt>
                <c:pt idx="1">
                  <c:v>Nariño</c:v>
                </c:pt>
                <c:pt idx="2">
                  <c:v>Valle</c:v>
                </c:pt>
                <c:pt idx="3">
                  <c:v>Caquetá</c:v>
                </c:pt>
                <c:pt idx="4">
                  <c:v>Huila</c:v>
                </c:pt>
                <c:pt idx="5">
                  <c:v>Antioquia</c:v>
                </c:pt>
                <c:pt idx="6">
                  <c:v>Caldas</c:v>
                </c:pt>
                <c:pt idx="7">
                  <c:v>Tolima</c:v>
                </c:pt>
                <c:pt idx="8">
                  <c:v>Risaralda</c:v>
                </c:pt>
                <c:pt idx="9">
                  <c:v>Santander</c:v>
                </c:pt>
                <c:pt idx="10">
                  <c:v>Boyacá</c:v>
                </c:pt>
                <c:pt idx="11">
                  <c:v>Cundinamarca</c:v>
                </c:pt>
                <c:pt idx="12">
                  <c:v>N. Santander</c:v>
                </c:pt>
              </c:strCache>
            </c:strRef>
          </c:cat>
          <c:val>
            <c:numRef>
              <c:f>Hoja3!$C$5:$C$17</c:f>
              <c:numCache>
                <c:formatCode>_-"$"\ * #,##0_-;\-"$"\ * #,##0_-;_-"$"\ * "-"??_-;_-@_-</c:formatCode>
                <c:ptCount val="13"/>
                <c:pt idx="0">
                  <c:v>4009</c:v>
                </c:pt>
                <c:pt idx="1">
                  <c:v>4337</c:v>
                </c:pt>
                <c:pt idx="2">
                  <c:v>4495</c:v>
                </c:pt>
                <c:pt idx="3">
                  <c:v>4576</c:v>
                </c:pt>
                <c:pt idx="4">
                  <c:v>4576</c:v>
                </c:pt>
                <c:pt idx="5">
                  <c:v>4627</c:v>
                </c:pt>
                <c:pt idx="6">
                  <c:v>4824</c:v>
                </c:pt>
                <c:pt idx="7">
                  <c:v>4851</c:v>
                </c:pt>
                <c:pt idx="8">
                  <c:v>4931</c:v>
                </c:pt>
                <c:pt idx="9">
                  <c:v>5173</c:v>
                </c:pt>
                <c:pt idx="10">
                  <c:v>5210</c:v>
                </c:pt>
                <c:pt idx="11">
                  <c:v>5273</c:v>
                </c:pt>
                <c:pt idx="12">
                  <c:v>5758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CB-442F-A76E-B5C720C1ABC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381654864"/>
        <c:axId val="1381655344"/>
      </c:barChart>
      <c:catAx>
        <c:axId val="13816548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381655344"/>
        <c:crosses val="autoZero"/>
        <c:auto val="1"/>
        <c:lblAlgn val="ctr"/>
        <c:lblOffset val="100"/>
        <c:noMultiLvlLbl val="0"/>
      </c:catAx>
      <c:valAx>
        <c:axId val="1381655344"/>
        <c:scaling>
          <c:orientation val="minMax"/>
        </c:scaling>
        <c:delete val="1"/>
        <c:axPos val="b"/>
        <c:numFmt formatCode="_-&quot;$&quot;\ * #,##0_-;\-&quot;$&quot;\ * #,##0_-;_-&quot;$&quot;\ * &quot;-&quot;??_-;_-@_-" sourceLinked="1"/>
        <c:majorTickMark val="none"/>
        <c:minorTickMark val="none"/>
        <c:tickLblPos val="nextTo"/>
        <c:crossAx val="1381654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/>
              <a:t>Comparación precios panela presentación bloque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CUBOS!$C$1</c:f>
              <c:strCache>
                <c:ptCount val="1"/>
                <c:pt idx="0">
                  <c:v> PRECIO FEBRERO 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CUBOS!$A$2:$B$8</c:f>
              <c:multiLvlStrCache>
                <c:ptCount val="7"/>
                <c:lvl>
                  <c:pt idx="0">
                    <c:v>Cubos 300gr</c:v>
                  </c:pt>
                  <c:pt idx="1">
                    <c:v>Cubos 300gr</c:v>
                  </c:pt>
                  <c:pt idx="2">
                    <c:v>AGOTADO</c:v>
                  </c:pt>
                  <c:pt idx="3">
                    <c:v>Cubos 300gr</c:v>
                  </c:pt>
                  <c:pt idx="4">
                    <c:v>Cubos 300gr</c:v>
                  </c:pt>
                  <c:pt idx="5">
                    <c:v>Cubos 300gr</c:v>
                  </c:pt>
                  <c:pt idx="6">
                    <c:v>Cubos 300gr</c:v>
                  </c:pt>
                </c:lvl>
                <c:lvl>
                  <c:pt idx="0">
                    <c:v>Zapatoca</c:v>
                  </c:pt>
                  <c:pt idx="1">
                    <c:v>Exito</c:v>
                  </c:pt>
                  <c:pt idx="2">
                    <c:v>Jumbo</c:v>
                  </c:pt>
                  <c:pt idx="3">
                    <c:v>Makro</c:v>
                  </c:pt>
                  <c:pt idx="4">
                    <c:v>Oimpica</c:v>
                  </c:pt>
                  <c:pt idx="5">
                    <c:v>Carulla</c:v>
                  </c:pt>
                  <c:pt idx="6">
                    <c:v>Alkosto</c:v>
                  </c:pt>
                </c:lvl>
              </c:multiLvlStrCache>
            </c:multiLvlStrRef>
          </c:cat>
          <c:val>
            <c:numRef>
              <c:f>CUBOS!$C$2:$C$8</c:f>
              <c:numCache>
                <c:formatCode>_-"$"\ * #,##0_-;\-"$"\ * #,##0_-;_-"$"\ * "-"??_-;_-@_-</c:formatCode>
                <c:ptCount val="7"/>
                <c:pt idx="0">
                  <c:v>7100</c:v>
                </c:pt>
                <c:pt idx="1">
                  <c:v>5670</c:v>
                </c:pt>
                <c:pt idx="2">
                  <c:v>0</c:v>
                </c:pt>
                <c:pt idx="3">
                  <c:v>5900</c:v>
                </c:pt>
                <c:pt idx="4">
                  <c:v>7250</c:v>
                </c:pt>
                <c:pt idx="5">
                  <c:v>6600</c:v>
                </c:pt>
                <c:pt idx="6">
                  <c:v>13900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03-4AC6-8586-0A5FC2AD1A9E}"/>
            </c:ext>
          </c:extLst>
        </c:ser>
        <c:ser>
          <c:idx val="1"/>
          <c:order val="1"/>
          <c:tx>
            <c:strRef>
              <c:f>CUBOS!$D$1</c:f>
              <c:strCache>
                <c:ptCount val="1"/>
                <c:pt idx="0">
                  <c:v> PRECIO MAYO 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0"/>
                  <c:y val="2.184359982525116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803-4AC6-8586-0A5FC2AD1A9E}"/>
                </c:ext>
              </c:extLst>
            </c:dLbl>
            <c:dLbl>
              <c:idx val="5"/>
              <c:layout>
                <c:manualLayout>
                  <c:x val="1.1853959222380188E-2"/>
                  <c:y val="1.747487986020096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803-4AC6-8586-0A5FC2AD1A9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CUBOS!$A$2:$B$8</c:f>
              <c:multiLvlStrCache>
                <c:ptCount val="7"/>
                <c:lvl>
                  <c:pt idx="0">
                    <c:v>Cubos 300gr</c:v>
                  </c:pt>
                  <c:pt idx="1">
                    <c:v>Cubos 300gr</c:v>
                  </c:pt>
                  <c:pt idx="2">
                    <c:v>AGOTADO</c:v>
                  </c:pt>
                  <c:pt idx="3">
                    <c:v>Cubos 300gr</c:v>
                  </c:pt>
                  <c:pt idx="4">
                    <c:v>Cubos 300gr</c:v>
                  </c:pt>
                  <c:pt idx="5">
                    <c:v>Cubos 300gr</c:v>
                  </c:pt>
                  <c:pt idx="6">
                    <c:v>Cubos 300gr</c:v>
                  </c:pt>
                </c:lvl>
                <c:lvl>
                  <c:pt idx="0">
                    <c:v>Zapatoca</c:v>
                  </c:pt>
                  <c:pt idx="1">
                    <c:v>Exito</c:v>
                  </c:pt>
                  <c:pt idx="2">
                    <c:v>Jumbo</c:v>
                  </c:pt>
                  <c:pt idx="3">
                    <c:v>Makro</c:v>
                  </c:pt>
                  <c:pt idx="4">
                    <c:v>Oimpica</c:v>
                  </c:pt>
                  <c:pt idx="5">
                    <c:v>Carulla</c:v>
                  </c:pt>
                  <c:pt idx="6">
                    <c:v>Alkosto</c:v>
                  </c:pt>
                </c:lvl>
              </c:multiLvlStrCache>
            </c:multiLvlStrRef>
          </c:cat>
          <c:val>
            <c:numRef>
              <c:f>CUBOS!$D$2:$D$8</c:f>
              <c:numCache>
                <c:formatCode>_-"$"\ * #,##0_-;\-"$"\ * #,##0_-;_-"$"\ * "-"??_-;_-@_-</c:formatCode>
                <c:ptCount val="7"/>
                <c:pt idx="0">
                  <c:v>7500</c:v>
                </c:pt>
                <c:pt idx="1">
                  <c:v>6490</c:v>
                </c:pt>
                <c:pt idx="3">
                  <c:v>6200</c:v>
                </c:pt>
                <c:pt idx="4">
                  <c:v>0</c:v>
                </c:pt>
                <c:pt idx="5">
                  <c:v>6600</c:v>
                </c:pt>
                <c:pt idx="6">
                  <c:v>13900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803-4AC6-8586-0A5FC2AD1A9E}"/>
            </c:ext>
          </c:extLst>
        </c:ser>
        <c:ser>
          <c:idx val="3"/>
          <c:order val="3"/>
          <c:tx>
            <c:strRef>
              <c:f>CUBOS!$F$1</c:f>
              <c:strCache>
                <c:ptCount val="1"/>
                <c:pt idx="0">
                  <c:v>INCREMENTO %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CUBOS!$A$2:$B$8</c:f>
              <c:multiLvlStrCache>
                <c:ptCount val="7"/>
                <c:lvl>
                  <c:pt idx="0">
                    <c:v>Cubos 300gr</c:v>
                  </c:pt>
                  <c:pt idx="1">
                    <c:v>Cubos 300gr</c:v>
                  </c:pt>
                  <c:pt idx="2">
                    <c:v>AGOTADO</c:v>
                  </c:pt>
                  <c:pt idx="3">
                    <c:v>Cubos 300gr</c:v>
                  </c:pt>
                  <c:pt idx="4">
                    <c:v>Cubos 300gr</c:v>
                  </c:pt>
                  <c:pt idx="5">
                    <c:v>Cubos 300gr</c:v>
                  </c:pt>
                  <c:pt idx="6">
                    <c:v>Cubos 300gr</c:v>
                  </c:pt>
                </c:lvl>
                <c:lvl>
                  <c:pt idx="0">
                    <c:v>Zapatoca</c:v>
                  </c:pt>
                  <c:pt idx="1">
                    <c:v>Exito</c:v>
                  </c:pt>
                  <c:pt idx="2">
                    <c:v>Jumbo</c:v>
                  </c:pt>
                  <c:pt idx="3">
                    <c:v>Makro</c:v>
                  </c:pt>
                  <c:pt idx="4">
                    <c:v>Oimpica</c:v>
                  </c:pt>
                  <c:pt idx="5">
                    <c:v>Carulla</c:v>
                  </c:pt>
                  <c:pt idx="6">
                    <c:v>Alkosto</c:v>
                  </c:pt>
                </c:lvl>
              </c:multiLvlStrCache>
            </c:multiLvlStrRef>
          </c:cat>
          <c:val>
            <c:numRef>
              <c:f>CUBOS!$F$2:$F$8</c:f>
              <c:numCache>
                <c:formatCode>0.00</c:formatCode>
                <c:ptCount val="7"/>
                <c:pt idx="0">
                  <c:v>5.6338028169014089</c:v>
                </c:pt>
                <c:pt idx="1">
                  <c:v>14.462081128747794</c:v>
                </c:pt>
                <c:pt idx="2">
                  <c:v>0</c:v>
                </c:pt>
                <c:pt idx="3">
                  <c:v>5.0847457627118651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 xmlns:c15="http://schemas.microsoft.com/office/drawing/2012/chart">
            <c:ext xmlns:c16="http://schemas.microsoft.com/office/drawing/2014/chart" uri="{C3380CC4-5D6E-409C-BE32-E72D297353CC}">
              <c16:uniqueId val="{00000004-E803-4AC6-8586-0A5FC2AD1A9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68763775"/>
        <c:axId val="1077583471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CUBOS!$E$1</c15:sqref>
                        </c15:formulaRef>
                      </c:ext>
                    </c:extLst>
                    <c:strCache>
                      <c:ptCount val="1"/>
                      <c:pt idx="0">
                        <c:v>DIFERENCIA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-5400000" spcFirstLastPara="1" vertOverflow="clip" horzOverflow="clip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800" b="0" i="0" u="none" strike="noStrike" kern="1200" baseline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>
                      <c:ext uri="{02D57815-91ED-43cb-92C2-25804820EDAC}">
                        <c15:formulaRef>
                          <c15:sqref>CUBOS!$A$2:$B$8</c15:sqref>
                        </c15:formulaRef>
                      </c:ext>
                    </c:extLst>
                    <c:multiLvlStrCache>
                      <c:ptCount val="7"/>
                      <c:lvl>
                        <c:pt idx="0">
                          <c:v>Cubos 300gr</c:v>
                        </c:pt>
                        <c:pt idx="1">
                          <c:v>Cubos 300gr</c:v>
                        </c:pt>
                        <c:pt idx="2">
                          <c:v>AGOTADO</c:v>
                        </c:pt>
                        <c:pt idx="3">
                          <c:v>Cubos 300gr</c:v>
                        </c:pt>
                        <c:pt idx="4">
                          <c:v>Cubos 300gr</c:v>
                        </c:pt>
                        <c:pt idx="5">
                          <c:v>Cubos 300gr</c:v>
                        </c:pt>
                        <c:pt idx="6">
                          <c:v>Cubos 300gr</c:v>
                        </c:pt>
                      </c:lvl>
                      <c:lvl>
                        <c:pt idx="0">
                          <c:v>Zapatoca</c:v>
                        </c:pt>
                        <c:pt idx="1">
                          <c:v>Exito</c:v>
                        </c:pt>
                        <c:pt idx="2">
                          <c:v>Jumbo</c:v>
                        </c:pt>
                        <c:pt idx="3">
                          <c:v>Makro</c:v>
                        </c:pt>
                        <c:pt idx="4">
                          <c:v>Oimpica</c:v>
                        </c:pt>
                        <c:pt idx="5">
                          <c:v>Carulla</c:v>
                        </c:pt>
                        <c:pt idx="6">
                          <c:v>Alkosto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CUBOS!$E$2:$E$8</c15:sqref>
                        </c15:formulaRef>
                      </c:ext>
                    </c:extLst>
                    <c:numCache>
                      <c:formatCode>_-"$"\ * #,##0_-;\-"$"\ * #,##0_-;_-"$"\ * "-"??_-;_-@_-</c:formatCode>
                      <c:ptCount val="7"/>
                      <c:pt idx="0">
                        <c:v>400</c:v>
                      </c:pt>
                      <c:pt idx="1">
                        <c:v>820</c:v>
                      </c:pt>
                      <c:pt idx="3">
                        <c:v>300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5-E803-4AC6-8586-0A5FC2AD1A9E}"/>
                  </c:ext>
                </c:extLst>
              </c15:ser>
            </c15:filteredBarSeries>
          </c:ext>
        </c:extLst>
      </c:barChart>
      <c:catAx>
        <c:axId val="1687637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077583471"/>
        <c:crosses val="autoZero"/>
        <c:auto val="1"/>
        <c:lblAlgn val="ctr"/>
        <c:lblOffset val="100"/>
        <c:noMultiLvlLbl val="0"/>
      </c:catAx>
      <c:valAx>
        <c:axId val="1077583471"/>
        <c:scaling>
          <c:orientation val="minMax"/>
        </c:scaling>
        <c:delete val="1"/>
        <c:axPos val="l"/>
        <c:numFmt formatCode="_-&quot;$&quot;\ * #,##0_-;\-&quot;$&quot;\ * #,##0_-;_-&quot;$&quot;\ * &quot;-&quot;??_-;_-@_-" sourceLinked="1"/>
        <c:majorTickMark val="none"/>
        <c:minorTickMark val="none"/>
        <c:tickLblPos val="nextTo"/>
        <c:crossAx val="1687637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/>
              <a:t>Comparación precios panela presentación bloque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PASTILLA!$C$1</c:f>
              <c:strCache>
                <c:ptCount val="1"/>
                <c:pt idx="0">
                  <c:v> PRECIO FEBRERO 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PASTILLA!$A$2:$B$8</c:f>
              <c:multiLvlStrCache>
                <c:ptCount val="7"/>
                <c:lvl>
                  <c:pt idx="0">
                    <c:v>Pastilla 900gr</c:v>
                  </c:pt>
                  <c:pt idx="1">
                    <c:v>Pastilla 900gr</c:v>
                  </c:pt>
                  <c:pt idx="2">
                    <c:v>Pastilla 900gr</c:v>
                  </c:pt>
                  <c:pt idx="3">
                    <c:v>Pastilla 1000gr</c:v>
                  </c:pt>
                  <c:pt idx="4">
                    <c:v>Pastilla 960gr</c:v>
                  </c:pt>
                  <c:pt idx="5">
                    <c:v>Pastilla 900gr</c:v>
                  </c:pt>
                  <c:pt idx="6">
                    <c:v>Pastilla 900gr</c:v>
                  </c:pt>
                </c:lvl>
                <c:lvl>
                  <c:pt idx="0">
                    <c:v>Zapatoca</c:v>
                  </c:pt>
                  <c:pt idx="1">
                    <c:v>Exito</c:v>
                  </c:pt>
                  <c:pt idx="2">
                    <c:v>Jumbo</c:v>
                  </c:pt>
                  <c:pt idx="3">
                    <c:v>Makro</c:v>
                  </c:pt>
                  <c:pt idx="4">
                    <c:v>Oimpica</c:v>
                  </c:pt>
                  <c:pt idx="5">
                    <c:v>Carulla</c:v>
                  </c:pt>
                  <c:pt idx="6">
                    <c:v>Alkosto</c:v>
                  </c:pt>
                </c:lvl>
              </c:multiLvlStrCache>
            </c:multiLvlStrRef>
          </c:cat>
          <c:val>
            <c:numRef>
              <c:f>PASTILLA!$C$2:$C$8</c:f>
              <c:numCache>
                <c:formatCode>_-"$"\ * #,##0_-;\-"$"\ * #,##0_-;_-"$"\ * "-"??_-;_-@_-</c:formatCode>
                <c:ptCount val="7"/>
                <c:pt idx="0">
                  <c:v>7200</c:v>
                </c:pt>
                <c:pt idx="1">
                  <c:v>8627</c:v>
                </c:pt>
                <c:pt idx="2">
                  <c:v>9690</c:v>
                </c:pt>
                <c:pt idx="3">
                  <c:v>9000</c:v>
                </c:pt>
                <c:pt idx="4">
                  <c:v>9900</c:v>
                </c:pt>
                <c:pt idx="5">
                  <c:v>10880</c:v>
                </c:pt>
                <c:pt idx="6">
                  <c:v>10600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5F-428D-8417-084667CC1B07}"/>
            </c:ext>
          </c:extLst>
        </c:ser>
        <c:ser>
          <c:idx val="1"/>
          <c:order val="1"/>
          <c:tx>
            <c:strRef>
              <c:f>PASTILLA!$D$1</c:f>
              <c:strCache>
                <c:ptCount val="1"/>
                <c:pt idx="0">
                  <c:v> PRECIO MAYO 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0"/>
                  <c:y val="2.184359982525116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75F-428D-8417-084667CC1B07}"/>
                </c:ext>
              </c:extLst>
            </c:dLbl>
            <c:dLbl>
              <c:idx val="5"/>
              <c:layout>
                <c:manualLayout>
                  <c:x val="1.6595542911332299E-2"/>
                  <c:y val="4.368719965050240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75F-428D-8417-084667CC1B0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PASTILLA!$A$2:$B$8</c:f>
              <c:multiLvlStrCache>
                <c:ptCount val="7"/>
                <c:lvl>
                  <c:pt idx="0">
                    <c:v>Pastilla 900gr</c:v>
                  </c:pt>
                  <c:pt idx="1">
                    <c:v>Pastilla 900gr</c:v>
                  </c:pt>
                  <c:pt idx="2">
                    <c:v>Pastilla 900gr</c:v>
                  </c:pt>
                  <c:pt idx="3">
                    <c:v>Pastilla 1000gr</c:v>
                  </c:pt>
                  <c:pt idx="4">
                    <c:v>Pastilla 960gr</c:v>
                  </c:pt>
                  <c:pt idx="5">
                    <c:v>Pastilla 900gr</c:v>
                  </c:pt>
                  <c:pt idx="6">
                    <c:v>Pastilla 900gr</c:v>
                  </c:pt>
                </c:lvl>
                <c:lvl>
                  <c:pt idx="0">
                    <c:v>Zapatoca</c:v>
                  </c:pt>
                  <c:pt idx="1">
                    <c:v>Exito</c:v>
                  </c:pt>
                  <c:pt idx="2">
                    <c:v>Jumbo</c:v>
                  </c:pt>
                  <c:pt idx="3">
                    <c:v>Makro</c:v>
                  </c:pt>
                  <c:pt idx="4">
                    <c:v>Oimpica</c:v>
                  </c:pt>
                  <c:pt idx="5">
                    <c:v>Carulla</c:v>
                  </c:pt>
                  <c:pt idx="6">
                    <c:v>Alkosto</c:v>
                  </c:pt>
                </c:lvl>
              </c:multiLvlStrCache>
            </c:multiLvlStrRef>
          </c:cat>
          <c:val>
            <c:numRef>
              <c:f>PASTILLA!$D$2:$D$8</c:f>
              <c:numCache>
                <c:formatCode>_-"$"\ * #,##0_-;\-"$"\ * #,##0_-;_-"$"\ * "-"??_-;_-@_-</c:formatCode>
                <c:ptCount val="7"/>
                <c:pt idx="0">
                  <c:v>7300</c:v>
                </c:pt>
                <c:pt idx="1">
                  <c:v>12050</c:v>
                </c:pt>
                <c:pt idx="2">
                  <c:v>10650</c:v>
                </c:pt>
                <c:pt idx="3">
                  <c:v>10550</c:v>
                </c:pt>
                <c:pt idx="4">
                  <c:v>9900</c:v>
                </c:pt>
                <c:pt idx="5">
                  <c:v>12800</c:v>
                </c:pt>
                <c:pt idx="6">
                  <c:v>10800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75F-428D-8417-084667CC1B07}"/>
            </c:ext>
          </c:extLst>
        </c:ser>
        <c:ser>
          <c:idx val="3"/>
          <c:order val="3"/>
          <c:tx>
            <c:strRef>
              <c:f>PASTILLA!$F$1</c:f>
              <c:strCache>
                <c:ptCount val="1"/>
                <c:pt idx="0">
                  <c:v>INCREMENTO %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PASTILLA!$A$2:$B$8</c:f>
              <c:multiLvlStrCache>
                <c:ptCount val="7"/>
                <c:lvl>
                  <c:pt idx="0">
                    <c:v>Pastilla 900gr</c:v>
                  </c:pt>
                  <c:pt idx="1">
                    <c:v>Pastilla 900gr</c:v>
                  </c:pt>
                  <c:pt idx="2">
                    <c:v>Pastilla 900gr</c:v>
                  </c:pt>
                  <c:pt idx="3">
                    <c:v>Pastilla 1000gr</c:v>
                  </c:pt>
                  <c:pt idx="4">
                    <c:v>Pastilla 960gr</c:v>
                  </c:pt>
                  <c:pt idx="5">
                    <c:v>Pastilla 900gr</c:v>
                  </c:pt>
                  <c:pt idx="6">
                    <c:v>Pastilla 900gr</c:v>
                  </c:pt>
                </c:lvl>
                <c:lvl>
                  <c:pt idx="0">
                    <c:v>Zapatoca</c:v>
                  </c:pt>
                  <c:pt idx="1">
                    <c:v>Exito</c:v>
                  </c:pt>
                  <c:pt idx="2">
                    <c:v>Jumbo</c:v>
                  </c:pt>
                  <c:pt idx="3">
                    <c:v>Makro</c:v>
                  </c:pt>
                  <c:pt idx="4">
                    <c:v>Oimpica</c:v>
                  </c:pt>
                  <c:pt idx="5">
                    <c:v>Carulla</c:v>
                  </c:pt>
                  <c:pt idx="6">
                    <c:v>Alkosto</c:v>
                  </c:pt>
                </c:lvl>
              </c:multiLvlStrCache>
            </c:multiLvlStrRef>
          </c:cat>
          <c:val>
            <c:numRef>
              <c:f>PASTILLA!$F$2:$F$8</c:f>
              <c:numCache>
                <c:formatCode>0.00</c:formatCode>
                <c:ptCount val="7"/>
                <c:pt idx="0">
                  <c:v>1.3888888888888888</c:v>
                </c:pt>
                <c:pt idx="1">
                  <c:v>39.677755882693866</c:v>
                </c:pt>
                <c:pt idx="2">
                  <c:v>9.9071207430340564</c:v>
                </c:pt>
                <c:pt idx="3">
                  <c:v>17.222222222222221</c:v>
                </c:pt>
                <c:pt idx="4">
                  <c:v>0</c:v>
                </c:pt>
                <c:pt idx="5">
                  <c:v>17.647058823529413</c:v>
                </c:pt>
                <c:pt idx="6">
                  <c:v>1.8867924528301887</c:v>
                </c:pt>
              </c:numCache>
            </c:numRef>
          </c:val>
          <c:extLst xmlns:c15="http://schemas.microsoft.com/office/drawing/2012/chart">
            <c:ext xmlns:c16="http://schemas.microsoft.com/office/drawing/2014/chart" uri="{C3380CC4-5D6E-409C-BE32-E72D297353CC}">
              <c16:uniqueId val="{00000004-275F-428D-8417-084667CC1B0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68763775"/>
        <c:axId val="1077583471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PASTILLA!$E$1</c15:sqref>
                        </c15:formulaRef>
                      </c:ext>
                    </c:extLst>
                    <c:strCache>
                      <c:ptCount val="1"/>
                      <c:pt idx="0">
                        <c:v>DIFERENCIA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-5400000" spcFirstLastPara="1" vertOverflow="clip" horzOverflow="clip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800" b="0" i="0" u="none" strike="noStrike" kern="1200" baseline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>
                      <c:ext uri="{02D57815-91ED-43cb-92C2-25804820EDAC}">
                        <c15:formulaRef>
                          <c15:sqref>PASTILLA!$A$2:$B$8</c15:sqref>
                        </c15:formulaRef>
                      </c:ext>
                    </c:extLst>
                    <c:multiLvlStrCache>
                      <c:ptCount val="7"/>
                      <c:lvl>
                        <c:pt idx="0">
                          <c:v>Pastilla 900gr</c:v>
                        </c:pt>
                        <c:pt idx="1">
                          <c:v>Pastilla 900gr</c:v>
                        </c:pt>
                        <c:pt idx="2">
                          <c:v>Pastilla 900gr</c:v>
                        </c:pt>
                        <c:pt idx="3">
                          <c:v>Pastilla 1000gr</c:v>
                        </c:pt>
                        <c:pt idx="4">
                          <c:v>Pastilla 960gr</c:v>
                        </c:pt>
                        <c:pt idx="5">
                          <c:v>Pastilla 900gr</c:v>
                        </c:pt>
                        <c:pt idx="6">
                          <c:v>Pastilla 900gr</c:v>
                        </c:pt>
                      </c:lvl>
                      <c:lvl>
                        <c:pt idx="0">
                          <c:v>Zapatoca</c:v>
                        </c:pt>
                        <c:pt idx="1">
                          <c:v>Exito</c:v>
                        </c:pt>
                        <c:pt idx="2">
                          <c:v>Jumbo</c:v>
                        </c:pt>
                        <c:pt idx="3">
                          <c:v>Makro</c:v>
                        </c:pt>
                        <c:pt idx="4">
                          <c:v>Oimpica</c:v>
                        </c:pt>
                        <c:pt idx="5">
                          <c:v>Carulla</c:v>
                        </c:pt>
                        <c:pt idx="6">
                          <c:v>Alkosto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PASTILLA!$E$2:$E$8</c15:sqref>
                        </c15:formulaRef>
                      </c:ext>
                    </c:extLst>
                    <c:numCache>
                      <c:formatCode>_-"$"\ * #,##0_-;\-"$"\ * #,##0_-;_-"$"\ * "-"??_-;_-@_-</c:formatCode>
                      <c:ptCount val="7"/>
                      <c:pt idx="0">
                        <c:v>100</c:v>
                      </c:pt>
                      <c:pt idx="1">
                        <c:v>3423</c:v>
                      </c:pt>
                      <c:pt idx="2">
                        <c:v>960</c:v>
                      </c:pt>
                      <c:pt idx="3">
                        <c:v>1550</c:v>
                      </c:pt>
                      <c:pt idx="4">
                        <c:v>0</c:v>
                      </c:pt>
                      <c:pt idx="5">
                        <c:v>1920</c:v>
                      </c:pt>
                      <c:pt idx="6">
                        <c:v>200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5-275F-428D-8417-084667CC1B07}"/>
                  </c:ext>
                </c:extLst>
              </c15:ser>
            </c15:filteredBarSeries>
          </c:ext>
        </c:extLst>
      </c:barChart>
      <c:catAx>
        <c:axId val="1687637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077583471"/>
        <c:crosses val="autoZero"/>
        <c:auto val="1"/>
        <c:lblAlgn val="ctr"/>
        <c:lblOffset val="100"/>
        <c:noMultiLvlLbl val="0"/>
      </c:catAx>
      <c:valAx>
        <c:axId val="1077583471"/>
        <c:scaling>
          <c:orientation val="minMax"/>
        </c:scaling>
        <c:delete val="1"/>
        <c:axPos val="l"/>
        <c:numFmt formatCode="_-&quot;$&quot;\ * #,##0_-;\-&quot;$&quot;\ * #,##0_-;_-&quot;$&quot;\ * &quot;-&quot;??_-;_-@_-" sourceLinked="1"/>
        <c:majorTickMark val="none"/>
        <c:minorTickMark val="none"/>
        <c:tickLblPos val="nextTo"/>
        <c:crossAx val="1687637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/>
              <a:t>Comparación precios panela presentación PULVERIZADA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PULVERIZADA!$C$1</c:f>
              <c:strCache>
                <c:ptCount val="1"/>
                <c:pt idx="0">
                  <c:v> PRECIO FEBRERO 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PULVERIZADA!$A$2:$B$8</c:f>
              <c:multiLvlStrCache>
                <c:ptCount val="7"/>
                <c:lvl>
                  <c:pt idx="0">
                    <c:v>Pulverizada 500gr</c:v>
                  </c:pt>
                  <c:pt idx="1">
                    <c:v>Pulverizada 500gr</c:v>
                  </c:pt>
                  <c:pt idx="2">
                    <c:v>Pulverizada 500gr</c:v>
                  </c:pt>
                  <c:pt idx="3">
                    <c:v>Pulverizada 500gr</c:v>
                  </c:pt>
                  <c:pt idx="4">
                    <c:v>Pulverizada 500gr</c:v>
                  </c:pt>
                  <c:pt idx="5">
                    <c:v>Pulverizada 500gr</c:v>
                  </c:pt>
                  <c:pt idx="6">
                    <c:v>Pulverizada 500gr</c:v>
                  </c:pt>
                </c:lvl>
                <c:lvl>
                  <c:pt idx="0">
                    <c:v>Zapatoca</c:v>
                  </c:pt>
                  <c:pt idx="1">
                    <c:v>Exito</c:v>
                  </c:pt>
                  <c:pt idx="2">
                    <c:v>Jumbo</c:v>
                  </c:pt>
                  <c:pt idx="3">
                    <c:v>Makro</c:v>
                  </c:pt>
                  <c:pt idx="4">
                    <c:v>Oimpica</c:v>
                  </c:pt>
                  <c:pt idx="5">
                    <c:v>Carulla</c:v>
                  </c:pt>
                  <c:pt idx="6">
                    <c:v>Alkosto</c:v>
                  </c:pt>
                </c:lvl>
              </c:multiLvlStrCache>
            </c:multiLvlStrRef>
          </c:cat>
          <c:val>
            <c:numRef>
              <c:f>PULVERIZADA!$C$2:$C$8</c:f>
              <c:numCache>
                <c:formatCode>_-"$"\ * #,##0_-;\-"$"\ * #,##0_-;_-"$"\ * "-"??_-;_-@_-</c:formatCode>
                <c:ptCount val="7"/>
                <c:pt idx="0">
                  <c:v>4800</c:v>
                </c:pt>
                <c:pt idx="1">
                  <c:v>4870</c:v>
                </c:pt>
                <c:pt idx="2">
                  <c:v>5790</c:v>
                </c:pt>
                <c:pt idx="3">
                  <c:v>0</c:v>
                </c:pt>
                <c:pt idx="4">
                  <c:v>4990</c:v>
                </c:pt>
                <c:pt idx="5">
                  <c:v>5300</c:v>
                </c:pt>
                <c:pt idx="6">
                  <c:v>7900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C1-4D8B-878F-7A1BDBB2CE60}"/>
            </c:ext>
          </c:extLst>
        </c:ser>
        <c:ser>
          <c:idx val="1"/>
          <c:order val="1"/>
          <c:tx>
            <c:strRef>
              <c:f>PULVERIZADA!$D$1</c:f>
              <c:strCache>
                <c:ptCount val="1"/>
                <c:pt idx="0">
                  <c:v> PRECIO MAYO 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PULVERIZADA!$A$2:$B$8</c:f>
              <c:multiLvlStrCache>
                <c:ptCount val="7"/>
                <c:lvl>
                  <c:pt idx="0">
                    <c:v>Pulverizada 500gr</c:v>
                  </c:pt>
                  <c:pt idx="1">
                    <c:v>Pulverizada 500gr</c:v>
                  </c:pt>
                  <c:pt idx="2">
                    <c:v>Pulverizada 500gr</c:v>
                  </c:pt>
                  <c:pt idx="3">
                    <c:v>Pulverizada 500gr</c:v>
                  </c:pt>
                  <c:pt idx="4">
                    <c:v>Pulverizada 500gr</c:v>
                  </c:pt>
                  <c:pt idx="5">
                    <c:v>Pulverizada 500gr</c:v>
                  </c:pt>
                  <c:pt idx="6">
                    <c:v>Pulverizada 500gr</c:v>
                  </c:pt>
                </c:lvl>
                <c:lvl>
                  <c:pt idx="0">
                    <c:v>Zapatoca</c:v>
                  </c:pt>
                  <c:pt idx="1">
                    <c:v>Exito</c:v>
                  </c:pt>
                  <c:pt idx="2">
                    <c:v>Jumbo</c:v>
                  </c:pt>
                  <c:pt idx="3">
                    <c:v>Makro</c:v>
                  </c:pt>
                  <c:pt idx="4">
                    <c:v>Oimpica</c:v>
                  </c:pt>
                  <c:pt idx="5">
                    <c:v>Carulla</c:v>
                  </c:pt>
                  <c:pt idx="6">
                    <c:v>Alkosto</c:v>
                  </c:pt>
                </c:lvl>
              </c:multiLvlStrCache>
            </c:multiLvlStrRef>
          </c:cat>
          <c:val>
            <c:numRef>
              <c:f>PULVERIZADA!$D$2:$D$8</c:f>
              <c:numCache>
                <c:formatCode>_-"$"\ * #,##0_-;\-"$"\ * #,##0_-;_-"$"\ * "-"??_-;_-@_-</c:formatCode>
                <c:ptCount val="7"/>
                <c:pt idx="0">
                  <c:v>6300</c:v>
                </c:pt>
                <c:pt idx="1">
                  <c:v>5770</c:v>
                </c:pt>
                <c:pt idx="2">
                  <c:v>6390</c:v>
                </c:pt>
                <c:pt idx="3">
                  <c:v>6400</c:v>
                </c:pt>
                <c:pt idx="4">
                  <c:v>6500</c:v>
                </c:pt>
                <c:pt idx="5">
                  <c:v>6450</c:v>
                </c:pt>
                <c:pt idx="6">
                  <c:v>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BC1-4D8B-878F-7A1BDBB2CE60}"/>
            </c:ext>
          </c:extLst>
        </c:ser>
        <c:ser>
          <c:idx val="3"/>
          <c:order val="3"/>
          <c:tx>
            <c:strRef>
              <c:f>PULVERIZADA!$F$1</c:f>
              <c:strCache>
                <c:ptCount val="1"/>
                <c:pt idx="0">
                  <c:v>INCREMENTO %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PULVERIZADA!$A$2:$B$8</c:f>
              <c:multiLvlStrCache>
                <c:ptCount val="7"/>
                <c:lvl>
                  <c:pt idx="0">
                    <c:v>Pulverizada 500gr</c:v>
                  </c:pt>
                  <c:pt idx="1">
                    <c:v>Pulverizada 500gr</c:v>
                  </c:pt>
                  <c:pt idx="2">
                    <c:v>Pulverizada 500gr</c:v>
                  </c:pt>
                  <c:pt idx="3">
                    <c:v>Pulverizada 500gr</c:v>
                  </c:pt>
                  <c:pt idx="4">
                    <c:v>Pulverizada 500gr</c:v>
                  </c:pt>
                  <c:pt idx="5">
                    <c:v>Pulverizada 500gr</c:v>
                  </c:pt>
                  <c:pt idx="6">
                    <c:v>Pulverizada 500gr</c:v>
                  </c:pt>
                </c:lvl>
                <c:lvl>
                  <c:pt idx="0">
                    <c:v>Zapatoca</c:v>
                  </c:pt>
                  <c:pt idx="1">
                    <c:v>Exito</c:v>
                  </c:pt>
                  <c:pt idx="2">
                    <c:v>Jumbo</c:v>
                  </c:pt>
                  <c:pt idx="3">
                    <c:v>Makro</c:v>
                  </c:pt>
                  <c:pt idx="4">
                    <c:v>Oimpica</c:v>
                  </c:pt>
                  <c:pt idx="5">
                    <c:v>Carulla</c:v>
                  </c:pt>
                  <c:pt idx="6">
                    <c:v>Alkosto</c:v>
                  </c:pt>
                </c:lvl>
              </c:multiLvlStrCache>
            </c:multiLvlStrRef>
          </c:cat>
          <c:val>
            <c:numRef>
              <c:f>PULVERIZADA!$F$2:$F$8</c:f>
              <c:numCache>
                <c:formatCode>0.00</c:formatCode>
                <c:ptCount val="7"/>
                <c:pt idx="0">
                  <c:v>31.25</c:v>
                </c:pt>
                <c:pt idx="1">
                  <c:v>18.480492813141684</c:v>
                </c:pt>
                <c:pt idx="2">
                  <c:v>10.362694300518134</c:v>
                </c:pt>
                <c:pt idx="3">
                  <c:v>0</c:v>
                </c:pt>
                <c:pt idx="4">
                  <c:v>30.260521042084171</c:v>
                </c:pt>
                <c:pt idx="5">
                  <c:v>21.69811320754717</c:v>
                </c:pt>
                <c:pt idx="6">
                  <c:v>1.2658227848101267</c:v>
                </c:pt>
              </c:numCache>
            </c:numRef>
          </c:val>
          <c:extLst xmlns:c15="http://schemas.microsoft.com/office/drawing/2012/chart">
            <c:ext xmlns:c16="http://schemas.microsoft.com/office/drawing/2014/chart" uri="{C3380CC4-5D6E-409C-BE32-E72D297353CC}">
              <c16:uniqueId val="{00000002-7BC1-4D8B-878F-7A1BDBB2CE6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68763775"/>
        <c:axId val="1077583471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PULVERIZADA!$E$1</c15:sqref>
                        </c15:formulaRef>
                      </c:ext>
                    </c:extLst>
                    <c:strCache>
                      <c:ptCount val="1"/>
                      <c:pt idx="0">
                        <c:v>DIFERENCIA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-5400000" spcFirstLastPara="1" vertOverflow="clip" horzOverflow="clip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800" b="0" i="0" u="none" strike="noStrike" kern="1200" baseline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>
                      <c:ext uri="{02D57815-91ED-43cb-92C2-25804820EDAC}">
                        <c15:formulaRef>
                          <c15:sqref>PULVERIZADA!$A$2:$B$8</c15:sqref>
                        </c15:formulaRef>
                      </c:ext>
                    </c:extLst>
                    <c:multiLvlStrCache>
                      <c:ptCount val="7"/>
                      <c:lvl>
                        <c:pt idx="0">
                          <c:v>Pulverizada 500gr</c:v>
                        </c:pt>
                        <c:pt idx="1">
                          <c:v>Pulverizada 500gr</c:v>
                        </c:pt>
                        <c:pt idx="2">
                          <c:v>Pulverizada 500gr</c:v>
                        </c:pt>
                        <c:pt idx="3">
                          <c:v>Pulverizada 500gr</c:v>
                        </c:pt>
                        <c:pt idx="4">
                          <c:v>Pulverizada 500gr</c:v>
                        </c:pt>
                        <c:pt idx="5">
                          <c:v>Pulverizada 500gr</c:v>
                        </c:pt>
                        <c:pt idx="6">
                          <c:v>Pulverizada 500gr</c:v>
                        </c:pt>
                      </c:lvl>
                      <c:lvl>
                        <c:pt idx="0">
                          <c:v>Zapatoca</c:v>
                        </c:pt>
                        <c:pt idx="1">
                          <c:v>Exito</c:v>
                        </c:pt>
                        <c:pt idx="2">
                          <c:v>Jumbo</c:v>
                        </c:pt>
                        <c:pt idx="3">
                          <c:v>Makro</c:v>
                        </c:pt>
                        <c:pt idx="4">
                          <c:v>Oimpica</c:v>
                        </c:pt>
                        <c:pt idx="5">
                          <c:v>Carulla</c:v>
                        </c:pt>
                        <c:pt idx="6">
                          <c:v>Alkosto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PULVERIZADA!$E$2:$E$8</c15:sqref>
                        </c15:formulaRef>
                      </c:ext>
                    </c:extLst>
                    <c:numCache>
                      <c:formatCode>_-"$"\ * #,##0_-;\-"$"\ * #,##0_-;_-"$"\ * "-"??_-;_-@_-</c:formatCode>
                      <c:ptCount val="7"/>
                      <c:pt idx="0">
                        <c:v>1500</c:v>
                      </c:pt>
                      <c:pt idx="1">
                        <c:v>900</c:v>
                      </c:pt>
                      <c:pt idx="2">
                        <c:v>600</c:v>
                      </c:pt>
                      <c:pt idx="3">
                        <c:v>0</c:v>
                      </c:pt>
                      <c:pt idx="4">
                        <c:v>1510</c:v>
                      </c:pt>
                      <c:pt idx="5">
                        <c:v>1150</c:v>
                      </c:pt>
                      <c:pt idx="6">
                        <c:v>100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3-7BC1-4D8B-878F-7A1BDBB2CE60}"/>
                  </c:ext>
                </c:extLst>
              </c15:ser>
            </c15:filteredBarSeries>
          </c:ext>
        </c:extLst>
      </c:barChart>
      <c:catAx>
        <c:axId val="1687637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077583471"/>
        <c:crosses val="autoZero"/>
        <c:auto val="1"/>
        <c:lblAlgn val="ctr"/>
        <c:lblOffset val="100"/>
        <c:noMultiLvlLbl val="0"/>
      </c:catAx>
      <c:valAx>
        <c:axId val="1077583471"/>
        <c:scaling>
          <c:orientation val="minMax"/>
        </c:scaling>
        <c:delete val="1"/>
        <c:axPos val="l"/>
        <c:numFmt formatCode="_-&quot;$&quot;\ * #,##0_-;\-&quot;$&quot;\ * #,##0_-;_-&quot;$&quot;\ * &quot;-&quot;??_-;_-@_-" sourceLinked="1"/>
        <c:majorTickMark val="none"/>
        <c:minorTickMark val="none"/>
        <c:tickLblPos val="nextTo"/>
        <c:crossAx val="1687637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/>
              <a:t>Comparación precios panela presentación SACHET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SACHETS!$C$1</c:f>
              <c:strCache>
                <c:ptCount val="1"/>
                <c:pt idx="0">
                  <c:v> PRECIO FEBRERO 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0"/>
                  <c:y val="1.388888888888884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68B-4FBC-AF5F-02454BAD983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SACHETS!$A$2:$B$8</c:f>
              <c:multiLvlStrCache>
                <c:ptCount val="7"/>
                <c:lvl>
                  <c:pt idx="0">
                    <c:v>Sachet 12gr</c:v>
                  </c:pt>
                  <c:pt idx="1">
                    <c:v>SIN EXISTENCIAS</c:v>
                  </c:pt>
                  <c:pt idx="2">
                    <c:v>Sachet 6gr</c:v>
                  </c:pt>
                  <c:pt idx="3">
                    <c:v>Sachet 6gr</c:v>
                  </c:pt>
                  <c:pt idx="4">
                    <c:v>Sachet 6gr</c:v>
                  </c:pt>
                  <c:pt idx="5">
                    <c:v>SIN EXISTENCIAS</c:v>
                  </c:pt>
                  <c:pt idx="6">
                    <c:v>Sachet 8gr</c:v>
                  </c:pt>
                </c:lvl>
                <c:lvl>
                  <c:pt idx="0">
                    <c:v>Zapatoca</c:v>
                  </c:pt>
                  <c:pt idx="1">
                    <c:v>Exito</c:v>
                  </c:pt>
                  <c:pt idx="2">
                    <c:v>Jumbo</c:v>
                  </c:pt>
                  <c:pt idx="3">
                    <c:v>Makro</c:v>
                  </c:pt>
                  <c:pt idx="4">
                    <c:v>Oimpica</c:v>
                  </c:pt>
                  <c:pt idx="5">
                    <c:v>Carulla</c:v>
                  </c:pt>
                  <c:pt idx="6">
                    <c:v>Alkosto</c:v>
                  </c:pt>
                </c:lvl>
              </c:multiLvlStrCache>
            </c:multiLvlStrRef>
          </c:cat>
          <c:val>
            <c:numRef>
              <c:f>SACHETS!$C$2:$C$8</c:f>
              <c:numCache>
                <c:formatCode>_-"$"\ * #,##0_-;\-"$"\ * #,##0_-;_-"$"\ * "-"??_-;_-@_-</c:formatCode>
                <c:ptCount val="7"/>
                <c:pt idx="0">
                  <c:v>7100</c:v>
                </c:pt>
                <c:pt idx="1">
                  <c:v>0</c:v>
                </c:pt>
                <c:pt idx="2">
                  <c:v>5710</c:v>
                </c:pt>
                <c:pt idx="3">
                  <c:v>0</c:v>
                </c:pt>
                <c:pt idx="4">
                  <c:v>0</c:v>
                </c:pt>
                <c:pt idx="6">
                  <c:v>5400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68B-4FBC-AF5F-02454BAD983A}"/>
            </c:ext>
          </c:extLst>
        </c:ser>
        <c:ser>
          <c:idx val="1"/>
          <c:order val="1"/>
          <c:tx>
            <c:strRef>
              <c:f>SACHETS!$D$1</c:f>
              <c:strCache>
                <c:ptCount val="1"/>
                <c:pt idx="0">
                  <c:v> PRECIO MAYO 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-4.8270462210502342E-17"/>
                  <c:y val="1.851851851851843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68B-4FBC-AF5F-02454BAD983A}"/>
                </c:ext>
              </c:extLst>
            </c:dLbl>
            <c:dLbl>
              <c:idx val="3"/>
              <c:layout>
                <c:manualLayout>
                  <c:x val="-9.6540924421004685E-17"/>
                  <c:y val="1.388888888888888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68B-4FBC-AF5F-02454BAD983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SACHETS!$A$2:$B$8</c:f>
              <c:multiLvlStrCache>
                <c:ptCount val="7"/>
                <c:lvl>
                  <c:pt idx="0">
                    <c:v>Sachet 12gr</c:v>
                  </c:pt>
                  <c:pt idx="1">
                    <c:v>SIN EXISTENCIAS</c:v>
                  </c:pt>
                  <c:pt idx="2">
                    <c:v>Sachet 6gr</c:v>
                  </c:pt>
                  <c:pt idx="3">
                    <c:v>Sachet 6gr</c:v>
                  </c:pt>
                  <c:pt idx="4">
                    <c:v>Sachet 6gr</c:v>
                  </c:pt>
                  <c:pt idx="5">
                    <c:v>SIN EXISTENCIAS</c:v>
                  </c:pt>
                  <c:pt idx="6">
                    <c:v>Sachet 8gr</c:v>
                  </c:pt>
                </c:lvl>
                <c:lvl>
                  <c:pt idx="0">
                    <c:v>Zapatoca</c:v>
                  </c:pt>
                  <c:pt idx="1">
                    <c:v>Exito</c:v>
                  </c:pt>
                  <c:pt idx="2">
                    <c:v>Jumbo</c:v>
                  </c:pt>
                  <c:pt idx="3">
                    <c:v>Makro</c:v>
                  </c:pt>
                  <c:pt idx="4">
                    <c:v>Oimpica</c:v>
                  </c:pt>
                  <c:pt idx="5">
                    <c:v>Carulla</c:v>
                  </c:pt>
                  <c:pt idx="6">
                    <c:v>Alkosto</c:v>
                  </c:pt>
                </c:lvl>
              </c:multiLvlStrCache>
            </c:multiLvlStrRef>
          </c:cat>
          <c:val>
            <c:numRef>
              <c:f>SACHETS!$D$2:$D$8</c:f>
              <c:numCache>
                <c:formatCode>_-"$"\ * #,##0_-;\-"$"\ * #,##0_-;_-"$"\ * "-"??_-;_-@_-</c:formatCode>
                <c:ptCount val="7"/>
                <c:pt idx="0">
                  <c:v>7500</c:v>
                </c:pt>
                <c:pt idx="1">
                  <c:v>0</c:v>
                </c:pt>
                <c:pt idx="2">
                  <c:v>5710</c:v>
                </c:pt>
                <c:pt idx="3">
                  <c:v>5800</c:v>
                </c:pt>
                <c:pt idx="4">
                  <c:v>6500</c:v>
                </c:pt>
                <c:pt idx="6">
                  <c:v>5500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68B-4FBC-AF5F-02454BAD983A}"/>
            </c:ext>
          </c:extLst>
        </c:ser>
        <c:ser>
          <c:idx val="3"/>
          <c:order val="3"/>
          <c:tx>
            <c:strRef>
              <c:f>SACHETS!$F$1</c:f>
              <c:strCache>
                <c:ptCount val="1"/>
                <c:pt idx="0">
                  <c:v>INCREMENTO %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SACHETS!$A$2:$B$8</c:f>
              <c:multiLvlStrCache>
                <c:ptCount val="7"/>
                <c:lvl>
                  <c:pt idx="0">
                    <c:v>Sachet 12gr</c:v>
                  </c:pt>
                  <c:pt idx="1">
                    <c:v>SIN EXISTENCIAS</c:v>
                  </c:pt>
                  <c:pt idx="2">
                    <c:v>Sachet 6gr</c:v>
                  </c:pt>
                  <c:pt idx="3">
                    <c:v>Sachet 6gr</c:v>
                  </c:pt>
                  <c:pt idx="4">
                    <c:v>Sachet 6gr</c:v>
                  </c:pt>
                  <c:pt idx="5">
                    <c:v>SIN EXISTENCIAS</c:v>
                  </c:pt>
                  <c:pt idx="6">
                    <c:v>Sachet 8gr</c:v>
                  </c:pt>
                </c:lvl>
                <c:lvl>
                  <c:pt idx="0">
                    <c:v>Zapatoca</c:v>
                  </c:pt>
                  <c:pt idx="1">
                    <c:v>Exito</c:v>
                  </c:pt>
                  <c:pt idx="2">
                    <c:v>Jumbo</c:v>
                  </c:pt>
                  <c:pt idx="3">
                    <c:v>Makro</c:v>
                  </c:pt>
                  <c:pt idx="4">
                    <c:v>Oimpica</c:v>
                  </c:pt>
                  <c:pt idx="5">
                    <c:v>Carulla</c:v>
                  </c:pt>
                  <c:pt idx="6">
                    <c:v>Alkosto</c:v>
                  </c:pt>
                </c:lvl>
              </c:multiLvlStrCache>
            </c:multiLvlStrRef>
          </c:cat>
          <c:val>
            <c:numRef>
              <c:f>SACHETS!$F$2:$F$8</c:f>
              <c:numCache>
                <c:formatCode>General</c:formatCode>
                <c:ptCount val="7"/>
                <c:pt idx="0" formatCode="0.00">
                  <c:v>5.6338028169014089</c:v>
                </c:pt>
                <c:pt idx="2" formatCode="0.00">
                  <c:v>0</c:v>
                </c:pt>
                <c:pt idx="3" formatCode="0.00">
                  <c:v>0</c:v>
                </c:pt>
                <c:pt idx="4" formatCode="0.00">
                  <c:v>0</c:v>
                </c:pt>
                <c:pt idx="6" formatCode="0.00">
                  <c:v>1.8518518518518516</c:v>
                </c:pt>
              </c:numCache>
            </c:numRef>
          </c:val>
          <c:extLst xmlns:c15="http://schemas.microsoft.com/office/drawing/2012/chart">
            <c:ext xmlns:c16="http://schemas.microsoft.com/office/drawing/2014/chart" uri="{C3380CC4-5D6E-409C-BE32-E72D297353CC}">
              <c16:uniqueId val="{00000005-068B-4FBC-AF5F-02454BAD983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68763775"/>
        <c:axId val="1077583471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SACHETS!$E$1</c15:sqref>
                        </c15:formulaRef>
                      </c:ext>
                    </c:extLst>
                    <c:strCache>
                      <c:ptCount val="1"/>
                      <c:pt idx="0">
                        <c:v>DIFERENCIA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-5400000" spcFirstLastPara="1" vertOverflow="clip" horzOverflow="clip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800" b="0" i="0" u="none" strike="noStrike" kern="1200" baseline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>
                      <c:ext uri="{02D57815-91ED-43cb-92C2-25804820EDAC}">
                        <c15:formulaRef>
                          <c15:sqref>SACHETS!$A$2:$B$8</c15:sqref>
                        </c15:formulaRef>
                      </c:ext>
                    </c:extLst>
                    <c:multiLvlStrCache>
                      <c:ptCount val="7"/>
                      <c:lvl>
                        <c:pt idx="0">
                          <c:v>Sachet 12gr</c:v>
                        </c:pt>
                        <c:pt idx="1">
                          <c:v>SIN EXISTENCIAS</c:v>
                        </c:pt>
                        <c:pt idx="2">
                          <c:v>Sachet 6gr</c:v>
                        </c:pt>
                        <c:pt idx="3">
                          <c:v>Sachet 6gr</c:v>
                        </c:pt>
                        <c:pt idx="4">
                          <c:v>Sachet 6gr</c:v>
                        </c:pt>
                        <c:pt idx="5">
                          <c:v>SIN EXISTENCIAS</c:v>
                        </c:pt>
                        <c:pt idx="6">
                          <c:v>Sachet 8gr</c:v>
                        </c:pt>
                      </c:lvl>
                      <c:lvl>
                        <c:pt idx="0">
                          <c:v>Zapatoca</c:v>
                        </c:pt>
                        <c:pt idx="1">
                          <c:v>Exito</c:v>
                        </c:pt>
                        <c:pt idx="2">
                          <c:v>Jumbo</c:v>
                        </c:pt>
                        <c:pt idx="3">
                          <c:v>Makro</c:v>
                        </c:pt>
                        <c:pt idx="4">
                          <c:v>Oimpica</c:v>
                        </c:pt>
                        <c:pt idx="5">
                          <c:v>Carulla</c:v>
                        </c:pt>
                        <c:pt idx="6">
                          <c:v>Alkosto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SACHETS!$E$2:$E$8</c15:sqref>
                        </c15:formulaRef>
                      </c:ext>
                    </c:extLst>
                    <c:numCache>
                      <c:formatCode>_-"$"\ * #,##0_-;\-"$"\ * #,##0_-;_-"$"\ * "-"??_-;_-@_-</c:formatCode>
                      <c:ptCount val="7"/>
                      <c:pt idx="0">
                        <c:v>400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100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6-068B-4FBC-AF5F-02454BAD983A}"/>
                  </c:ext>
                </c:extLst>
              </c15:ser>
            </c15:filteredBarSeries>
          </c:ext>
        </c:extLst>
      </c:barChart>
      <c:catAx>
        <c:axId val="1687637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077583471"/>
        <c:crosses val="autoZero"/>
        <c:auto val="1"/>
        <c:lblAlgn val="ctr"/>
        <c:lblOffset val="100"/>
        <c:noMultiLvlLbl val="0"/>
      </c:catAx>
      <c:valAx>
        <c:axId val="1077583471"/>
        <c:scaling>
          <c:orientation val="minMax"/>
        </c:scaling>
        <c:delete val="1"/>
        <c:axPos val="l"/>
        <c:numFmt formatCode="_-&quot;$&quot;\ * #,##0_-;\-&quot;$&quot;\ * #,##0_-;_-&quot;$&quot;\ * &quot;-&quot;??_-;_-@_-" sourceLinked="1"/>
        <c:majorTickMark val="none"/>
        <c:minorTickMark val="none"/>
        <c:tickLblPos val="nextTo"/>
        <c:crossAx val="1687637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5628635875491867"/>
          <c:y val="0.2225"/>
          <c:w val="0.68742707517010615"/>
          <c:h val="7.81255468066491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s-CO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ZAPATOCA!$D$40</c:f>
              <c:strCache>
                <c:ptCount val="1"/>
                <c:pt idx="0">
                  <c:v>% POR PRESENTACIÓN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349-4DFF-AF17-5A22B5125B4B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349-4DFF-AF17-5A22B5125B4B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349-4DFF-AF17-5A22B5125B4B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349-4DFF-AF17-5A22B5125B4B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349-4DFF-AF17-5A22B5125B4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ZAPATOCA!$C$41:$C$45</c:f>
              <c:strCache>
                <c:ptCount val="5"/>
                <c:pt idx="0">
                  <c:v>PULVERIZADA</c:v>
                </c:pt>
                <c:pt idx="1">
                  <c:v>BLOQUE</c:v>
                </c:pt>
                <c:pt idx="2">
                  <c:v>SACHET</c:v>
                </c:pt>
                <c:pt idx="3">
                  <c:v>CUBOS</c:v>
                </c:pt>
                <c:pt idx="4">
                  <c:v>PASTILLA</c:v>
                </c:pt>
              </c:strCache>
            </c:strRef>
          </c:cat>
          <c:val>
            <c:numRef>
              <c:f>ZAPATOCA!$D$41:$D$45</c:f>
              <c:numCache>
                <c:formatCode>General</c:formatCode>
                <c:ptCount val="5"/>
                <c:pt idx="0">
                  <c:v>7</c:v>
                </c:pt>
                <c:pt idx="1">
                  <c:v>7</c:v>
                </c:pt>
                <c:pt idx="2">
                  <c:v>1</c:v>
                </c:pt>
                <c:pt idx="3">
                  <c:v>8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349-4DFF-AF17-5A22B5125B4B}"/>
            </c:ext>
          </c:extLst>
        </c:ser>
        <c:ser>
          <c:idx val="1"/>
          <c:order val="1"/>
          <c:tx>
            <c:strRef>
              <c:f>ZAPATOCA!$E$40</c:f>
              <c:strCache>
                <c:ptCount val="1"/>
                <c:pt idx="0">
                  <c:v> % 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3349-4DFF-AF17-5A22B5125B4B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E-3349-4DFF-AF17-5A22B5125B4B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0-3349-4DFF-AF17-5A22B5125B4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ZAPATOCA!$C$41:$C$45</c:f>
              <c:strCache>
                <c:ptCount val="5"/>
                <c:pt idx="0">
                  <c:v>PULVERIZADA</c:v>
                </c:pt>
                <c:pt idx="1">
                  <c:v>BLOQUE</c:v>
                </c:pt>
                <c:pt idx="2">
                  <c:v>SACHET</c:v>
                </c:pt>
                <c:pt idx="3">
                  <c:v>CUBOS</c:v>
                </c:pt>
                <c:pt idx="4">
                  <c:v>PASTILLA</c:v>
                </c:pt>
              </c:strCache>
            </c:strRef>
          </c:cat>
          <c:val>
            <c:numRef>
              <c:f>ZAPATOCA!$E$41:$E$43</c:f>
              <c:numCache>
                <c:formatCode>_("$"* #,##0_);_("$"* \(#,##0\);_("$"* "-"_);_(@_)</c:formatCode>
                <c:ptCount val="3"/>
                <c:pt idx="0">
                  <c:v>21.212121212121211</c:v>
                </c:pt>
                <c:pt idx="1">
                  <c:v>21.212121212121211</c:v>
                </c:pt>
                <c:pt idx="2">
                  <c:v>3.0303030303030303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3349-4DFF-AF17-5A22B5125B4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s-CO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EXITO!$I$2</c:f>
              <c:strCache>
                <c:ptCount val="1"/>
                <c:pt idx="0">
                  <c:v>% POR PRESENTACIÓN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FF8-43AD-AFCF-96A15EB84DD7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FF8-43AD-AFCF-96A15EB84DD7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FF8-43AD-AFCF-96A15EB84DD7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2">
                      <a:lumMod val="60000"/>
                      <a:lumMod val="60000"/>
                      <a:lumOff val="40000"/>
                    </a:schemeClr>
                  </a:gs>
                  <a:gs pos="0">
                    <a:schemeClr val="accent2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FF8-43AD-AFCF-96A15EB84DD7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4">
                      <a:lumMod val="60000"/>
                      <a:lumMod val="60000"/>
                      <a:lumOff val="40000"/>
                    </a:schemeClr>
                  </a:gs>
                  <a:gs pos="0">
                    <a:schemeClr val="accent4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FF8-43AD-AFCF-96A15EB84DD7}"/>
              </c:ext>
            </c:extLst>
          </c:dPt>
          <c:dLbls>
            <c:dLbl>
              <c:idx val="2"/>
              <c:layout>
                <c:manualLayout>
                  <c:x val="0.77240204738950569"/>
                  <c:y val="-9.7677543912780204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FF8-43AD-AFCF-96A15EB84DD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EXITO!$H$3:$H$7</c:f>
              <c:strCache>
                <c:ptCount val="5"/>
                <c:pt idx="0">
                  <c:v>PULVERIZADA</c:v>
                </c:pt>
                <c:pt idx="1">
                  <c:v>BLOQUE</c:v>
                </c:pt>
                <c:pt idx="2">
                  <c:v>SACHET</c:v>
                </c:pt>
                <c:pt idx="3">
                  <c:v>CUBOS</c:v>
                </c:pt>
                <c:pt idx="4">
                  <c:v>PASTILLA</c:v>
                </c:pt>
              </c:strCache>
            </c:strRef>
          </c:cat>
          <c:val>
            <c:numRef>
              <c:f>EXITO!$I$3:$I$7</c:f>
              <c:numCache>
                <c:formatCode>General</c:formatCode>
                <c:ptCount val="5"/>
                <c:pt idx="0">
                  <c:v>6</c:v>
                </c:pt>
                <c:pt idx="1">
                  <c:v>18</c:v>
                </c:pt>
                <c:pt idx="2">
                  <c:v>0</c:v>
                </c:pt>
                <c:pt idx="3">
                  <c:v>1</c:v>
                </c:pt>
                <c:pt idx="4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FF8-43AD-AFCF-96A15EB84DD7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extLst>
          <c:ext xmlns:c15="http://schemas.microsoft.com/office/drawing/2012/chart" uri="{02D57815-91ED-43cb-92C2-25804820EDAC}">
            <c15:filteredPi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EXITO!$J$2</c15:sqref>
                        </c15:formulaRef>
                      </c:ext>
                    </c:extLst>
                    <c:strCache>
                      <c:ptCount val="1"/>
                      <c:pt idx="0">
                        <c:v> % </c:v>
                      </c:pt>
                    </c:strCache>
                  </c:strRef>
                </c:tx>
                <c:dPt>
                  <c:idx val="0"/>
                  <c:bubble3D val="0"/>
                  <c:spPr>
                    <a:gradFill>
                      <a:gsLst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  <a:gs pos="0">
                          <a:schemeClr val="accent2"/>
                        </a:gs>
                      </a:gsLst>
                      <a:lin ang="5400000" scaled="0"/>
                    </a:gra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C-2FF8-43AD-AFCF-96A15EB84DD7}"/>
                    </c:ext>
                  </c:extLst>
                </c:dPt>
                <c:dPt>
                  <c:idx val="1"/>
                  <c:bubble3D val="0"/>
                  <c:spPr>
                    <a:gradFill>
                      <a:gsLst>
                        <a:gs pos="100000">
                          <a:schemeClr val="accent4">
                            <a:lumMod val="60000"/>
                            <a:lumOff val="40000"/>
                          </a:schemeClr>
                        </a:gs>
                        <a:gs pos="0">
                          <a:schemeClr val="accent4"/>
                        </a:gs>
                      </a:gsLst>
                      <a:lin ang="5400000" scaled="0"/>
                    </a:gra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E-2FF8-43AD-AFCF-96A15EB84DD7}"/>
                    </c:ext>
                  </c:extLst>
                </c:dPt>
                <c:dPt>
                  <c:idx val="2"/>
                  <c:bubble3D val="0"/>
                  <c:spPr>
                    <a:gradFill>
                      <a:gsLst>
                        <a:gs pos="100000">
                          <a:schemeClr val="accent6">
                            <a:lumMod val="60000"/>
                            <a:lumOff val="40000"/>
                          </a:schemeClr>
                        </a:gs>
                        <a:gs pos="0">
                          <a:schemeClr val="accent6"/>
                        </a:gs>
                      </a:gsLst>
                      <a:lin ang="5400000" scaled="0"/>
                    </a:gra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10-2FF8-43AD-AFCF-96A15EB84DD7}"/>
                    </c:ext>
                  </c:extLst>
                </c:dPt>
                <c:dPt>
                  <c:idx val="3"/>
                  <c:bubble3D val="0"/>
                  <c:spPr>
                    <a:gradFill>
                      <a:gsLst>
                        <a:gs pos="100000">
                          <a:schemeClr val="accent2">
                            <a:lumMod val="60000"/>
                            <a:lumMod val="60000"/>
                            <a:lumOff val="40000"/>
                          </a:schemeClr>
                        </a:gs>
                        <a:gs pos="0">
                          <a:schemeClr val="accent2">
                            <a:lumMod val="60000"/>
                          </a:schemeClr>
                        </a:gs>
                      </a:gsLst>
                      <a:lin ang="5400000" scaled="0"/>
                    </a:gra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12-2FF8-43AD-AFCF-96A15EB84DD7}"/>
                    </c:ext>
                  </c:extLst>
                </c:dPt>
                <c:dPt>
                  <c:idx val="4"/>
                  <c:bubble3D val="0"/>
                  <c:spPr>
                    <a:gradFill>
                      <a:gsLst>
                        <a:gs pos="100000">
                          <a:schemeClr val="accent4">
                            <a:lumMod val="60000"/>
                            <a:lumMod val="60000"/>
                            <a:lumOff val="40000"/>
                          </a:schemeClr>
                        </a:gs>
                        <a:gs pos="0">
                          <a:schemeClr val="accent4">
                            <a:lumMod val="60000"/>
                          </a:schemeClr>
                        </a:gs>
                      </a:gsLst>
                      <a:lin ang="5400000" scaled="0"/>
                    </a:gra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14-2FF8-43AD-AFCF-96A15EB84DD7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dk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dLblPos val="in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1"/>
                  <c:leaderLines>
                    <c:spPr>
                      <a:ln w="9525" cap="flat" cmpd="sng" algn="ctr">
                        <a:solidFill>
                          <a:schemeClr val="dk1">
                            <a:lumMod val="35000"/>
                            <a:lumOff val="65000"/>
                          </a:schemeClr>
                        </a:solidFill>
                        <a:round/>
                      </a:ln>
                      <a:effectLst/>
                    </c:spPr>
                  </c:leaderLines>
                  <c:extLst>
                    <c:ext uri="{CE6537A1-D6FC-4f65-9D91-7224C49458BB}"/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EXITO!$H$3:$H$7</c15:sqref>
                        </c15:formulaRef>
                      </c:ext>
                    </c:extLst>
                    <c:strCache>
                      <c:ptCount val="5"/>
                      <c:pt idx="0">
                        <c:v>PULVERIZADA</c:v>
                      </c:pt>
                      <c:pt idx="1">
                        <c:v>BLOQUE</c:v>
                      </c:pt>
                      <c:pt idx="2">
                        <c:v>SACHET</c:v>
                      </c:pt>
                      <c:pt idx="3">
                        <c:v>CUBOS</c:v>
                      </c:pt>
                      <c:pt idx="4">
                        <c:v>PASTILLA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EXITO!$J$3:$J$7</c15:sqref>
                        </c15:formulaRef>
                      </c:ext>
                    </c:extLst>
                    <c:numCache>
                      <c:formatCode>0</c:formatCode>
                      <c:ptCount val="5"/>
                      <c:pt idx="0">
                        <c:v>17.647058823529413</c:v>
                      </c:pt>
                      <c:pt idx="1">
                        <c:v>52.941176470588239</c:v>
                      </c:pt>
                      <c:pt idx="2">
                        <c:v>0</c:v>
                      </c:pt>
                      <c:pt idx="3">
                        <c:v>2.9411764705882351</c:v>
                      </c:pt>
                      <c:pt idx="4">
                        <c:v>26.47058823529412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15-2FF8-43AD-AFCF-96A15EB84DD7}"/>
                  </c:ext>
                </c:extLst>
              </c15:ser>
            </c15:filteredPieSeries>
          </c:ext>
        </c:extLst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s-CO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JUMBO!$J$1</c:f>
              <c:strCache>
                <c:ptCount val="1"/>
                <c:pt idx="0">
                  <c:v>% POR PRESENTACIÓN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030-4BE4-82A6-676EAFA7E504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030-4BE4-82A6-676EAFA7E504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030-4BE4-82A6-676EAFA7E504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6">
                      <a:lumMod val="60000"/>
                      <a:lumMod val="60000"/>
                      <a:lumOff val="40000"/>
                    </a:schemeClr>
                  </a:gs>
                  <a:gs pos="0">
                    <a:schemeClr val="accent6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030-4BE4-82A6-676EAFA7E504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Mod val="60000"/>
                      <a:lumOff val="40000"/>
                    </a:schemeClr>
                  </a:gs>
                  <a:gs pos="0">
                    <a:schemeClr val="accent5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030-4BE4-82A6-676EAFA7E504}"/>
              </c:ext>
            </c:extLst>
          </c:dPt>
          <c:dLbls>
            <c:dLbl>
              <c:idx val="3"/>
              <c:layout>
                <c:manualLayout>
                  <c:x val="0.74831522641948223"/>
                  <c:y val="0.17168219166911919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030-4BE4-82A6-676EAFA7E50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JUMBO!$I$2:$I$6</c:f>
              <c:strCache>
                <c:ptCount val="5"/>
                <c:pt idx="0">
                  <c:v>PULVERIZADA</c:v>
                </c:pt>
                <c:pt idx="1">
                  <c:v>BLOQUE</c:v>
                </c:pt>
                <c:pt idx="2">
                  <c:v>SACHET</c:v>
                </c:pt>
                <c:pt idx="3">
                  <c:v>CUBOS</c:v>
                </c:pt>
                <c:pt idx="4">
                  <c:v>PASTILLA</c:v>
                </c:pt>
              </c:strCache>
            </c:strRef>
          </c:cat>
          <c:val>
            <c:numRef>
              <c:f>JUMBO!$J$2:$J$6</c:f>
              <c:numCache>
                <c:formatCode>General</c:formatCode>
                <c:ptCount val="5"/>
                <c:pt idx="0">
                  <c:v>4</c:v>
                </c:pt>
                <c:pt idx="1">
                  <c:v>14</c:v>
                </c:pt>
                <c:pt idx="2">
                  <c:v>2</c:v>
                </c:pt>
                <c:pt idx="3">
                  <c:v>0</c:v>
                </c:pt>
                <c:pt idx="4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030-4BE4-82A6-676EAFA7E504}"/>
            </c:ext>
          </c:extLst>
        </c:ser>
        <c:ser>
          <c:idx val="1"/>
          <c:order val="1"/>
          <c:tx>
            <c:strRef>
              <c:f>JUMBO!$K$1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0030-4BE4-82A6-676EAFA7E504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E-0030-4BE4-82A6-676EAFA7E504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0-0030-4BE4-82A6-676EAFA7E504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6">
                      <a:lumMod val="60000"/>
                      <a:lumMod val="60000"/>
                      <a:lumOff val="40000"/>
                    </a:schemeClr>
                  </a:gs>
                  <a:gs pos="0">
                    <a:schemeClr val="accent6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2-0030-4BE4-82A6-676EAFA7E504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Mod val="60000"/>
                      <a:lumOff val="40000"/>
                    </a:schemeClr>
                  </a:gs>
                  <a:gs pos="0">
                    <a:schemeClr val="accent5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4-0030-4BE4-82A6-676EAFA7E50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JUMBO!$I$2:$I$6</c:f>
              <c:strCache>
                <c:ptCount val="5"/>
                <c:pt idx="0">
                  <c:v>PULVERIZADA</c:v>
                </c:pt>
                <c:pt idx="1">
                  <c:v>BLOQUE</c:v>
                </c:pt>
                <c:pt idx="2">
                  <c:v>SACHET</c:v>
                </c:pt>
                <c:pt idx="3">
                  <c:v>CUBOS</c:v>
                </c:pt>
                <c:pt idx="4">
                  <c:v>PASTILLA</c:v>
                </c:pt>
              </c:strCache>
            </c:strRef>
          </c:cat>
          <c:val>
            <c:numRef>
              <c:f>JUMBO!$K$2:$K$6</c:f>
              <c:numCache>
                <c:formatCode>0</c:formatCode>
                <c:ptCount val="5"/>
                <c:pt idx="0">
                  <c:v>15.384615384615385</c:v>
                </c:pt>
                <c:pt idx="1">
                  <c:v>53.846153846153847</c:v>
                </c:pt>
                <c:pt idx="2">
                  <c:v>7.6923076923076925</c:v>
                </c:pt>
                <c:pt idx="3">
                  <c:v>0</c:v>
                </c:pt>
                <c:pt idx="4">
                  <c:v>23.076923076923077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0030-4BE4-82A6-676EAFA7E504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s-CO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OLIMPICA!$I$3</c:f>
              <c:strCache>
                <c:ptCount val="1"/>
                <c:pt idx="0">
                  <c:v>% POR PRESENTACIÓN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0E4-4F5F-B64C-AD9A342AD07B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0E4-4F5F-B64C-AD9A342AD07B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0E4-4F5F-B64C-AD9A342AD07B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1">
                      <a:lumMod val="60000"/>
                      <a:lumMod val="60000"/>
                      <a:lumOff val="40000"/>
                    </a:schemeClr>
                  </a:gs>
                  <a:gs pos="0">
                    <a:schemeClr val="accent1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0E4-4F5F-B64C-AD9A342AD07B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3">
                      <a:lumMod val="60000"/>
                      <a:lumMod val="60000"/>
                      <a:lumOff val="40000"/>
                    </a:schemeClr>
                  </a:gs>
                  <a:gs pos="0">
                    <a:schemeClr val="accent3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0E4-4F5F-B64C-AD9A342AD07B}"/>
              </c:ext>
            </c:extLst>
          </c:dPt>
          <c:dLbls>
            <c:dLbl>
              <c:idx val="0"/>
              <c:layout>
                <c:manualLayout>
                  <c:x val="-1.2934885798850018E-3"/>
                  <c:y val="0.1269402582955276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0E4-4F5F-B64C-AD9A342AD07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OLIMPICA!$H$4:$H$8</c:f>
              <c:strCache>
                <c:ptCount val="5"/>
                <c:pt idx="0">
                  <c:v>PULVERIZADA</c:v>
                </c:pt>
                <c:pt idx="1">
                  <c:v>BLOQUE</c:v>
                </c:pt>
                <c:pt idx="2">
                  <c:v>SACHET</c:v>
                </c:pt>
                <c:pt idx="3">
                  <c:v>CUBOS</c:v>
                </c:pt>
                <c:pt idx="4">
                  <c:v>PASTILLA</c:v>
                </c:pt>
              </c:strCache>
            </c:strRef>
          </c:cat>
          <c:val>
            <c:numRef>
              <c:f>OLIMPICA!$I$4:$I$8</c:f>
              <c:numCache>
                <c:formatCode>General</c:formatCode>
                <c:ptCount val="5"/>
                <c:pt idx="0">
                  <c:v>3</c:v>
                </c:pt>
                <c:pt idx="1">
                  <c:v>13</c:v>
                </c:pt>
                <c:pt idx="2">
                  <c:v>3</c:v>
                </c:pt>
                <c:pt idx="3">
                  <c:v>3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0E4-4F5F-B64C-AD9A342AD07B}"/>
            </c:ext>
          </c:extLst>
        </c:ser>
        <c:ser>
          <c:idx val="1"/>
          <c:order val="1"/>
          <c:tx>
            <c:strRef>
              <c:f>OLIMPICA!$J$3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00E4-4F5F-B64C-AD9A342AD07B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E-00E4-4F5F-B64C-AD9A342AD07B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0-00E4-4F5F-B64C-AD9A342AD07B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1">
                      <a:lumMod val="60000"/>
                      <a:lumMod val="60000"/>
                      <a:lumOff val="40000"/>
                    </a:schemeClr>
                  </a:gs>
                  <a:gs pos="0">
                    <a:schemeClr val="accent1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2-00E4-4F5F-B64C-AD9A342AD07B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3">
                      <a:lumMod val="60000"/>
                      <a:lumMod val="60000"/>
                      <a:lumOff val="40000"/>
                    </a:schemeClr>
                  </a:gs>
                  <a:gs pos="0">
                    <a:schemeClr val="accent3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4-00E4-4F5F-B64C-AD9A342AD07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OLIMPICA!$H$4:$H$8</c:f>
              <c:strCache>
                <c:ptCount val="5"/>
                <c:pt idx="0">
                  <c:v>PULVERIZADA</c:v>
                </c:pt>
                <c:pt idx="1">
                  <c:v>BLOQUE</c:v>
                </c:pt>
                <c:pt idx="2">
                  <c:v>SACHET</c:v>
                </c:pt>
                <c:pt idx="3">
                  <c:v>CUBOS</c:v>
                </c:pt>
                <c:pt idx="4">
                  <c:v>PASTILLA</c:v>
                </c:pt>
              </c:strCache>
            </c:strRef>
          </c:cat>
          <c:val>
            <c:numRef>
              <c:f>OLIMPICA!$J$4:$J$8</c:f>
              <c:numCache>
                <c:formatCode>0.0</c:formatCode>
                <c:ptCount val="5"/>
                <c:pt idx="0">
                  <c:v>9.375</c:v>
                </c:pt>
                <c:pt idx="1">
                  <c:v>40.625</c:v>
                </c:pt>
                <c:pt idx="2">
                  <c:v>9.375</c:v>
                </c:pt>
                <c:pt idx="3">
                  <c:v>9.375</c:v>
                </c:pt>
                <c:pt idx="4">
                  <c:v>31.25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00E4-4F5F-B64C-AD9A342AD07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817748-18DA-285D-087C-B27DF60338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EF15B85-EC29-0875-16A2-7BF18E1011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AE8D597-CE96-09E3-5D88-05EE02069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E9C0E-2B98-4859-80F8-0F43517D8E11}" type="datetimeFigureOut">
              <a:rPr lang="es-CO" smtClean="0"/>
              <a:t>27/06/2025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C4BEB20-D6C7-21E1-38FE-6A6A6C296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6E5C697-85C1-40AA-2655-94E8032C2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67034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925882-0FA6-4937-3133-6BCA16E41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C856923-003D-F84B-A208-1A25B54DA0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F071CB2-EF7E-3903-D905-4CC896224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E9C0E-2B98-4859-80F8-0F43517D8E11}" type="datetimeFigureOut">
              <a:rPr lang="es-CO" smtClean="0"/>
              <a:t>27/06/2025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702235D-A843-EBDF-6E16-FDEC63880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A69FA1-CB97-398D-01A3-48BB82065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3048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2DA5035-5668-C88E-8026-6009BA380B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F54C346-509F-5FB8-4682-19861DA961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002EAF3-9990-8A1D-CC64-91CBF1750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E9C0E-2B98-4859-80F8-0F43517D8E11}" type="datetimeFigureOut">
              <a:rPr lang="es-CO" smtClean="0"/>
              <a:t>27/06/2025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CE80BCB-E2C4-E665-FFBF-100050C21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238DAA-51CE-3DF9-BB96-9E187BECF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3566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33F1D1-2244-5153-E8C9-41B58B308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1B8B6DB-D81C-09F1-4FEA-268FBD8897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C1A80D7-8E83-2698-9D49-0E9BBD486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E9C0E-2B98-4859-80F8-0F43517D8E11}" type="datetimeFigureOut">
              <a:rPr lang="es-CO" smtClean="0"/>
              <a:t>27/06/2025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EDA20FC-C019-4C34-9CA7-54070890D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6298E0-D60B-8888-8888-5F94377FD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6206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E2A092-677A-A4B8-BF03-EE1DFE8D6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591B841-7407-1585-B8BD-F329F0547A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69A54DF-B7DE-3C7C-B509-C6BBAE9E0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E9C0E-2B98-4859-80F8-0F43517D8E11}" type="datetimeFigureOut">
              <a:rPr lang="es-CO" smtClean="0"/>
              <a:t>27/06/2025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C24563-1336-68AF-380C-1F95E7FA9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80359C2-3A04-7148-72AD-1F0E37985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32911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798EA3-0A24-05ED-07B7-E6E4B7B9D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A7F6F3D-59B5-63EA-10A0-EA34B2FDD5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AFF594B-1B3F-7B96-6956-719BBAF805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DBD28B4-3417-F621-EB91-4C14633DB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E9C0E-2B98-4859-80F8-0F43517D8E11}" type="datetimeFigureOut">
              <a:rPr lang="es-CO" smtClean="0"/>
              <a:t>27/06/2025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1147ACD-698B-00D9-739E-787231B30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4B60F1F-2114-4887-C591-88C39F2D7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126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2F41AE-6C9B-8A90-384E-CA315AF65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403C82C-7692-7294-27AB-C026962B3C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1AA724E-CC21-229F-6814-1BCD7CDC98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22A691A-095B-7621-FAD7-4D3636AF5E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B108920-415E-8A46-7FB9-7468B7331C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6D38056-3C4E-1987-A0B7-22EF2BEA7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E9C0E-2B98-4859-80F8-0F43517D8E11}" type="datetimeFigureOut">
              <a:rPr lang="es-CO" smtClean="0"/>
              <a:t>27/06/2025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28DD924-A088-9170-442A-AF18E06ED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2EE5731-8ABE-E01D-8889-917273E8D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66165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A14F88-6ED4-0D26-4CE6-75BD23A25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2B849D7-ECA7-4673-4962-04D1B2C03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E9C0E-2B98-4859-80F8-0F43517D8E11}" type="datetimeFigureOut">
              <a:rPr lang="es-CO" smtClean="0"/>
              <a:t>27/06/2025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EB7E84F-BA76-5D89-9C9C-583DBF3FC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0B1A4CE-09B3-06DC-193D-D35605702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77163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D9CAE8F-A945-A48B-B269-7D927246C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E9C0E-2B98-4859-80F8-0F43517D8E11}" type="datetimeFigureOut">
              <a:rPr lang="es-CO" smtClean="0"/>
              <a:t>27/06/2025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1DE6716-0D7C-BD97-AB13-165000F9E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136F49E-1C8B-6D2B-ADEB-B20214577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83736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C76950-4742-4FBD-4E35-A907B1788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5337C02-348C-0A0E-2D86-FF4DC5296B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094C6FA-0C6F-5513-150A-599D1A9FA8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5DB3C5C-5EEA-9B78-75B2-FECA6C833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E9C0E-2B98-4859-80F8-0F43517D8E11}" type="datetimeFigureOut">
              <a:rPr lang="es-CO" smtClean="0"/>
              <a:t>27/06/2025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9418EFD-2C3A-FFFF-26F7-15F4E2134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2C6099C-2836-9A10-930B-F18A2F52D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60642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26F519-D32F-E1AD-4655-7700958F7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E58BA8F-CD14-722B-C607-E151C77D76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971B27F-E0CD-B5F9-A5A3-FCE2F24591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FE2E5EA-18EA-4DE9-C95F-88AD7DDF6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E9C0E-2B98-4859-80F8-0F43517D8E11}" type="datetimeFigureOut">
              <a:rPr lang="es-CO" smtClean="0"/>
              <a:t>27/06/2025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15B0DC2-E678-5724-2943-67708393A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D2FF930-91C6-5D11-A21A-710B735C1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1323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8225BA7-A82A-AC70-D867-30993309D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89F39AD-85FF-1C62-76A7-506BBFFF9B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36E38F1-7F82-7E00-943A-EBF9F98ED7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40E9C0E-2B98-4859-80F8-0F43517D8E11}" type="datetimeFigureOut">
              <a:rPr lang="es-CO" smtClean="0"/>
              <a:t>27/06/2025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7019B3F-FBD7-9449-1A5C-7488DBF888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1D271F7-336F-26D0-0FE3-B910A4657A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4707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2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chart" Target="../charts/chart1.xml"/><Relationship Id="rId5" Type="http://schemas.openxmlformats.org/officeDocument/2006/relationships/image" Target="../media/image9.emf"/><Relationship Id="rId4" Type="http://schemas.openxmlformats.org/officeDocument/2006/relationships/package" Target="../embeddings/Microsoft_Excel_Worksheet.xls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2.x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Excel_Worksheet1.xls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20AEA62-237E-466A-9695-86D9148EC696}"/>
              </a:ext>
            </a:extLst>
          </p:cNvPr>
          <p:cNvSpPr txBox="1"/>
          <p:nvPr/>
        </p:nvSpPr>
        <p:spPr>
          <a:xfrm>
            <a:off x="3046770" y="147787"/>
            <a:ext cx="60984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3600" b="1" dirty="0">
                <a:solidFill>
                  <a:srgbClr val="50811F"/>
                </a:solidFill>
                <a:latin typeface="Calibri"/>
                <a:cs typeface="Calibri"/>
              </a:rPr>
              <a:t>BOLETIN AREA COMERCIAL</a:t>
            </a:r>
            <a:endParaRPr lang="es-CO" sz="3600" b="1" dirty="0"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5561663-89DE-4902-A60E-72B1B044B400}"/>
              </a:ext>
            </a:extLst>
          </p:cNvPr>
          <p:cNvSpPr txBox="1"/>
          <p:nvPr/>
        </p:nvSpPr>
        <p:spPr>
          <a:xfrm>
            <a:off x="3451625" y="4736972"/>
            <a:ext cx="5288747" cy="13978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3000" b="1" dirty="0">
                <a:solidFill>
                  <a:srgbClr val="FFA100"/>
                </a:solidFill>
                <a:latin typeface="Calibri"/>
                <a:cs typeface="Calibri"/>
              </a:rPr>
              <a:t>Fondo</a:t>
            </a:r>
            <a:r>
              <a:rPr sz="3000" b="1" spc="-105" dirty="0">
                <a:solidFill>
                  <a:srgbClr val="FFA100"/>
                </a:solidFill>
                <a:latin typeface="Calibri"/>
                <a:cs typeface="Calibri"/>
              </a:rPr>
              <a:t> </a:t>
            </a:r>
            <a:r>
              <a:rPr sz="3000" b="1" dirty="0">
                <a:solidFill>
                  <a:srgbClr val="FFA100"/>
                </a:solidFill>
                <a:latin typeface="Calibri"/>
                <a:cs typeface="Calibri"/>
              </a:rPr>
              <a:t>de</a:t>
            </a:r>
            <a:r>
              <a:rPr sz="3000" b="1" spc="-90" dirty="0">
                <a:solidFill>
                  <a:srgbClr val="FFA100"/>
                </a:solidFill>
                <a:latin typeface="Calibri"/>
                <a:cs typeface="Calibri"/>
              </a:rPr>
              <a:t> </a:t>
            </a:r>
            <a:r>
              <a:rPr sz="3000" b="1" dirty="0">
                <a:solidFill>
                  <a:srgbClr val="FFA100"/>
                </a:solidFill>
                <a:latin typeface="Calibri"/>
                <a:cs typeface="Calibri"/>
              </a:rPr>
              <a:t>Fomento</a:t>
            </a:r>
            <a:r>
              <a:rPr sz="3000" b="1" spc="-105" dirty="0">
                <a:solidFill>
                  <a:srgbClr val="FFA100"/>
                </a:solidFill>
                <a:latin typeface="Calibri"/>
                <a:cs typeface="Calibri"/>
              </a:rPr>
              <a:t> </a:t>
            </a:r>
            <a:r>
              <a:rPr sz="3000" b="1" spc="-10" dirty="0">
                <a:solidFill>
                  <a:srgbClr val="FFA100"/>
                </a:solidFill>
                <a:latin typeface="Calibri"/>
                <a:cs typeface="Calibri"/>
              </a:rPr>
              <a:t>Panelero</a:t>
            </a:r>
            <a:endParaRPr sz="3000" dirty="0">
              <a:latin typeface="Calibri"/>
              <a:cs typeface="Calibri"/>
            </a:endParaRPr>
          </a:p>
          <a:p>
            <a:pPr marL="963294" marR="955040" algn="ctr">
              <a:lnSpc>
                <a:spcPct val="100000"/>
              </a:lnSpc>
              <a:spcBef>
                <a:spcPts val="35"/>
              </a:spcBef>
            </a:pPr>
            <a:r>
              <a:rPr sz="3000" b="1" spc="-10" dirty="0">
                <a:solidFill>
                  <a:srgbClr val="FFA100"/>
                </a:solidFill>
                <a:latin typeface="Calibri"/>
                <a:cs typeface="Calibri"/>
              </a:rPr>
              <a:t>Programa</a:t>
            </a:r>
            <a:r>
              <a:rPr sz="3000" b="1" spc="-100" dirty="0">
                <a:solidFill>
                  <a:srgbClr val="FFA100"/>
                </a:solidFill>
                <a:latin typeface="Calibri"/>
                <a:cs typeface="Calibri"/>
              </a:rPr>
              <a:t> </a:t>
            </a:r>
            <a:r>
              <a:rPr sz="3000" b="1" spc="-10" dirty="0">
                <a:solidFill>
                  <a:srgbClr val="FFA100"/>
                </a:solidFill>
                <a:latin typeface="Calibri"/>
                <a:cs typeface="Calibri"/>
              </a:rPr>
              <a:t>Comercial FEDEPANELA</a:t>
            </a:r>
            <a:endParaRPr sz="3000" dirty="0">
              <a:latin typeface="Calibri"/>
              <a:cs typeface="Calibri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70729F89-6D54-476B-BE07-DBF2D1922417}"/>
              </a:ext>
            </a:extLst>
          </p:cNvPr>
          <p:cNvSpPr txBox="1"/>
          <p:nvPr/>
        </p:nvSpPr>
        <p:spPr>
          <a:xfrm>
            <a:off x="1690684" y="1489982"/>
            <a:ext cx="881062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 el marco del programa comercial de </a:t>
            </a:r>
            <a:r>
              <a:rPr lang="es-CO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Fedepanela</a:t>
            </a:r>
            <a:r>
              <a:rPr lang="es-CO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se realizó un estudio de precios y presentaciones de la panela en grandes superficies ubicadas en Bogotá y otras regiones (Boyacá y Santander). El análisis abarcó dos periodos (febrero y mayo de 2025), permitiendo identificar variaciones en precios, disponibilidad de marcas, y diversidad de presentaciones, útiles para estrategias comerciales y decisiones de posicionamiento.</a:t>
            </a:r>
          </a:p>
          <a:p>
            <a:pPr algn="just"/>
            <a:endParaRPr lang="es-CO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s-CO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Objetivo: </a:t>
            </a:r>
            <a:r>
              <a:rPr lang="es-CO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Analizar la evolución de precios y la oferta de presentaciones de panela exhibidas en góndola en grandes superficies, con el fin de comprender tendencias del mercado y orientar futuras acciones comerciales del gremio panelero.</a:t>
            </a:r>
            <a:endParaRPr lang="es-C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94915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9E017-4EC3-5C27-5E47-1995D4376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51F9B047-35F8-4C8A-9788-1A6CC983B416}"/>
              </a:ext>
            </a:extLst>
          </p:cNvPr>
          <p:cNvSpPr txBox="1"/>
          <p:nvPr/>
        </p:nvSpPr>
        <p:spPr>
          <a:xfrm>
            <a:off x="3603272" y="268340"/>
            <a:ext cx="498545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spc="-105" dirty="0">
                <a:solidFill>
                  <a:srgbClr val="FFA100"/>
                </a:solidFill>
                <a:latin typeface="Calibri"/>
                <a:cs typeface="Calibri"/>
              </a:rPr>
              <a:t>% DE PRESENTACIONES POR SUPERMERCADO</a:t>
            </a:r>
            <a:endParaRPr lang="es-CO" sz="2800" dirty="0"/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F17B9F35-78F1-4A7F-AFA6-3DD93C23C617}"/>
              </a:ext>
            </a:extLst>
          </p:cNvPr>
          <p:cNvSpPr/>
          <p:nvPr/>
        </p:nvSpPr>
        <p:spPr>
          <a:xfrm>
            <a:off x="688622" y="1405876"/>
            <a:ext cx="2000250" cy="40005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OLIMPICA</a:t>
            </a:r>
            <a:endParaRPr lang="es-CO" dirty="0"/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114CD936-72B3-4A83-B5B7-9056B652EB0C}"/>
              </a:ext>
            </a:extLst>
          </p:cNvPr>
          <p:cNvSpPr/>
          <p:nvPr/>
        </p:nvSpPr>
        <p:spPr>
          <a:xfrm>
            <a:off x="3656914" y="1405876"/>
            <a:ext cx="2000250" cy="40005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CARULLA</a:t>
            </a:r>
            <a:endParaRPr lang="es-CO" dirty="0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8B1921EA-74A9-48AB-8AAE-977E289CA32D}"/>
              </a:ext>
            </a:extLst>
          </p:cNvPr>
          <p:cNvSpPr/>
          <p:nvPr/>
        </p:nvSpPr>
        <p:spPr>
          <a:xfrm>
            <a:off x="6750789" y="1405876"/>
            <a:ext cx="1940277" cy="30862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MAKRO</a:t>
            </a:r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0A3F9C8D-B8E7-44DE-A517-BDC160EA3CB7}"/>
              </a:ext>
            </a:extLst>
          </p:cNvPr>
          <p:cNvSpPr/>
          <p:nvPr/>
        </p:nvSpPr>
        <p:spPr>
          <a:xfrm>
            <a:off x="9553575" y="1405876"/>
            <a:ext cx="1940277" cy="308624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ALKOSTO</a:t>
            </a:r>
            <a:endParaRPr lang="es-CO" dirty="0"/>
          </a:p>
        </p:txBody>
      </p:sp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07A6430C-9125-4B76-8739-DE32D84FC720}"/>
              </a:ext>
            </a:extLst>
          </p:cNvPr>
          <p:cNvSpPr/>
          <p:nvPr/>
        </p:nvSpPr>
        <p:spPr>
          <a:xfrm>
            <a:off x="291704" y="3821971"/>
            <a:ext cx="2705100" cy="26498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200" dirty="0"/>
              <a:t>En el almacén </a:t>
            </a:r>
            <a:r>
              <a:rPr lang="es-ES" sz="1200" b="1" dirty="0"/>
              <a:t>Olímpica</a:t>
            </a:r>
            <a:r>
              <a:rPr lang="es-ES" sz="1200" dirty="0"/>
              <a:t>, la </a:t>
            </a:r>
            <a:r>
              <a:rPr lang="es-ES" sz="1200" b="1" dirty="0"/>
              <a:t>panela en bloque</a:t>
            </a:r>
            <a:r>
              <a:rPr lang="es-ES" sz="1200" dirty="0"/>
              <a:t> lidera la oferta con un </a:t>
            </a:r>
            <a:r>
              <a:rPr lang="es-ES" sz="1200" b="1" dirty="0"/>
              <a:t>41 %</a:t>
            </a:r>
            <a:r>
              <a:rPr lang="es-ES" sz="1200" dirty="0"/>
              <a:t>, seguida por la </a:t>
            </a:r>
            <a:r>
              <a:rPr lang="es-ES" sz="1200" b="1" dirty="0"/>
              <a:t>presentación en pastilla</a:t>
            </a:r>
            <a:r>
              <a:rPr lang="es-ES" sz="1200" dirty="0"/>
              <a:t> con un </a:t>
            </a:r>
            <a:r>
              <a:rPr lang="es-ES" sz="1200" b="1" dirty="0"/>
              <a:t>31 %</a:t>
            </a:r>
            <a:r>
              <a:rPr lang="es-ES" sz="1200" dirty="0"/>
              <a:t>.</a:t>
            </a:r>
          </a:p>
          <a:p>
            <a:pPr algn="just"/>
            <a:br>
              <a:rPr lang="es-ES" sz="1200" dirty="0"/>
            </a:br>
            <a:r>
              <a:rPr lang="es-ES" sz="1200" dirty="0"/>
              <a:t>Las demás presentaciones (</a:t>
            </a:r>
            <a:r>
              <a:rPr lang="es-ES" sz="1200" b="1" dirty="0"/>
              <a:t>pulverizada</a:t>
            </a:r>
            <a:r>
              <a:rPr lang="es-ES" sz="1200" dirty="0"/>
              <a:t>, </a:t>
            </a:r>
            <a:r>
              <a:rPr lang="es-ES" sz="1200" b="1" dirty="0"/>
              <a:t>sachet</a:t>
            </a:r>
            <a:r>
              <a:rPr lang="es-ES" sz="1200" dirty="0"/>
              <a:t> y </a:t>
            </a:r>
            <a:r>
              <a:rPr lang="es-ES" sz="1200" b="1" dirty="0"/>
              <a:t>cubos</a:t>
            </a:r>
            <a:r>
              <a:rPr lang="es-ES" sz="1200" dirty="0"/>
              <a:t>) tienen una participación menor, entre el </a:t>
            </a:r>
            <a:r>
              <a:rPr lang="es-ES" sz="1200" b="1" dirty="0"/>
              <a:t>9 % y el 10 %</a:t>
            </a:r>
            <a:r>
              <a:rPr lang="es-ES" sz="1200" dirty="0"/>
              <a:t>, lo que indica una </a:t>
            </a:r>
            <a:r>
              <a:rPr lang="es-ES" sz="1200" b="1" dirty="0"/>
              <a:t>diversificación moderada</a:t>
            </a:r>
            <a:r>
              <a:rPr lang="es-ES" sz="1200" dirty="0"/>
              <a:t> del portafolio y posibles oportunidades de crecimiento en estas categorías.</a:t>
            </a:r>
            <a:endParaRPr lang="es-CO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579B123A-9858-494D-B406-9E0592F9B149}"/>
              </a:ext>
            </a:extLst>
          </p:cNvPr>
          <p:cNvSpPr/>
          <p:nvPr/>
        </p:nvSpPr>
        <p:spPr>
          <a:xfrm>
            <a:off x="3312960" y="3776793"/>
            <a:ext cx="2705100" cy="27402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200" dirty="0"/>
              <a:t>En </a:t>
            </a:r>
            <a:r>
              <a:rPr lang="es-ES" sz="1200" b="1" dirty="0"/>
              <a:t>Carulla</a:t>
            </a:r>
            <a:r>
              <a:rPr lang="es-ES" sz="1200" dirty="0"/>
              <a:t>, la </a:t>
            </a:r>
            <a:r>
              <a:rPr lang="es-ES" sz="1200" b="1" dirty="0"/>
              <a:t>presentación en bloque</a:t>
            </a:r>
            <a:r>
              <a:rPr lang="es-ES" sz="1200" dirty="0"/>
              <a:t> representa la mayor participación con un </a:t>
            </a:r>
            <a:r>
              <a:rPr lang="es-ES" sz="1200" b="1" dirty="0"/>
              <a:t>40 %</a:t>
            </a:r>
            <a:r>
              <a:rPr lang="es-ES" sz="1200" dirty="0"/>
              <a:t>, seguida por la </a:t>
            </a:r>
            <a:r>
              <a:rPr lang="es-ES" sz="1200" b="1" dirty="0"/>
              <a:t>pulverizada</a:t>
            </a:r>
            <a:r>
              <a:rPr lang="es-ES" sz="1200" dirty="0"/>
              <a:t> con un </a:t>
            </a:r>
            <a:r>
              <a:rPr lang="es-ES" sz="1200" b="1" dirty="0"/>
              <a:t>28 %</a:t>
            </a:r>
            <a:r>
              <a:rPr lang="es-ES" sz="1200" dirty="0"/>
              <a:t> y la </a:t>
            </a:r>
            <a:r>
              <a:rPr lang="es-ES" sz="1200" b="1" dirty="0"/>
              <a:t>pastilla</a:t>
            </a:r>
            <a:r>
              <a:rPr lang="es-ES" sz="1200" dirty="0"/>
              <a:t> con un </a:t>
            </a:r>
            <a:r>
              <a:rPr lang="es-ES" sz="1200" b="1" dirty="0"/>
              <a:t>20 %</a:t>
            </a:r>
            <a:r>
              <a:rPr lang="es-ES" sz="1200" dirty="0"/>
              <a:t>.</a:t>
            </a:r>
          </a:p>
          <a:p>
            <a:pPr algn="just"/>
            <a:br>
              <a:rPr lang="es-ES" sz="1200" dirty="0"/>
            </a:br>
            <a:r>
              <a:rPr lang="es-ES" sz="1200" dirty="0"/>
              <a:t>La presentación en </a:t>
            </a:r>
            <a:r>
              <a:rPr lang="es-ES" sz="1200" b="1" dirty="0"/>
              <a:t>cuadros</a:t>
            </a:r>
            <a:r>
              <a:rPr lang="es-ES" sz="1200" dirty="0"/>
              <a:t> alcanza un </a:t>
            </a:r>
            <a:r>
              <a:rPr lang="es-ES" sz="1200" b="1" dirty="0"/>
              <a:t>12 %</a:t>
            </a:r>
            <a:r>
              <a:rPr lang="es-ES" sz="1200" dirty="0"/>
              <a:t>, mientras que </a:t>
            </a:r>
            <a:r>
              <a:rPr lang="es-ES" sz="1200" b="1" dirty="0"/>
              <a:t>sachet no presenta participación (0 %)</a:t>
            </a:r>
            <a:r>
              <a:rPr lang="es-ES" sz="1200" dirty="0"/>
              <a:t>, lo que sugiere una posible oportunidad para ampliar la oferta en este formato.</a:t>
            </a:r>
            <a:endParaRPr lang="es-CO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1DBE7E5F-1CB6-4F99-A4D7-A0FF30A1B850}"/>
              </a:ext>
            </a:extLst>
          </p:cNvPr>
          <p:cNvSpPr/>
          <p:nvPr/>
        </p:nvSpPr>
        <p:spPr>
          <a:xfrm>
            <a:off x="6380788" y="3705218"/>
            <a:ext cx="2705100" cy="2811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200" dirty="0"/>
              <a:t>En </a:t>
            </a:r>
            <a:r>
              <a:rPr lang="es-ES" sz="1200" b="1" dirty="0"/>
              <a:t>Makro</a:t>
            </a:r>
            <a:r>
              <a:rPr lang="es-ES" sz="1200" dirty="0"/>
              <a:t>, la </a:t>
            </a:r>
            <a:r>
              <a:rPr lang="es-ES" sz="1200" b="1" dirty="0"/>
              <a:t>panela en bloque</a:t>
            </a:r>
            <a:r>
              <a:rPr lang="es-ES" sz="1200" dirty="0"/>
              <a:t> lidera la oferta con un </a:t>
            </a:r>
            <a:r>
              <a:rPr lang="es-ES" sz="1200" b="1" dirty="0"/>
              <a:t>40 %</a:t>
            </a:r>
            <a:r>
              <a:rPr lang="es-ES" sz="1200" dirty="0"/>
              <a:t>, seguida de cerca por la </a:t>
            </a:r>
            <a:r>
              <a:rPr lang="es-ES" sz="1200" b="1" dirty="0"/>
              <a:t>presentación en pastilla</a:t>
            </a:r>
            <a:r>
              <a:rPr lang="es-ES" sz="1200" dirty="0"/>
              <a:t> con un </a:t>
            </a:r>
            <a:r>
              <a:rPr lang="es-ES" sz="1200" b="1" dirty="0"/>
              <a:t>33 %</a:t>
            </a:r>
            <a:r>
              <a:rPr lang="es-ES" sz="1200" dirty="0"/>
              <a:t>.</a:t>
            </a:r>
          </a:p>
          <a:p>
            <a:pPr algn="just"/>
            <a:br>
              <a:rPr lang="es-ES" sz="1200" dirty="0"/>
            </a:br>
            <a:r>
              <a:rPr lang="es-ES" sz="1200" dirty="0"/>
              <a:t>Las presentaciones en </a:t>
            </a:r>
            <a:r>
              <a:rPr lang="es-ES" sz="1200" b="1" dirty="0"/>
              <a:t>cubos (15 %)</a:t>
            </a:r>
            <a:r>
              <a:rPr lang="es-ES" sz="1200" dirty="0"/>
              <a:t>, </a:t>
            </a:r>
            <a:r>
              <a:rPr lang="es-ES" sz="1200" b="1" dirty="0"/>
              <a:t>pulverizada (6 %)</a:t>
            </a:r>
            <a:r>
              <a:rPr lang="es-ES" sz="1200" dirty="0"/>
              <a:t> y </a:t>
            </a:r>
            <a:r>
              <a:rPr lang="es-ES" sz="1200" b="1" dirty="0"/>
              <a:t>sachet (6 %)</a:t>
            </a:r>
            <a:r>
              <a:rPr lang="es-ES" sz="1200" dirty="0"/>
              <a:t> tienen menor participación, lo que sugiere una </a:t>
            </a:r>
            <a:r>
              <a:rPr lang="es-ES" sz="1200" b="1" dirty="0"/>
              <a:t>oferta diversificada</a:t>
            </a:r>
            <a:r>
              <a:rPr lang="es-ES" sz="1200" dirty="0"/>
              <a:t>, aunque con espacio para fortalecer las opciones de mayor valor agregado como el sachet.</a:t>
            </a:r>
            <a:endParaRPr lang="es-CO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FB10CC1A-22C9-4354-8AD8-F0BC48EEA9FD}"/>
              </a:ext>
            </a:extLst>
          </p:cNvPr>
          <p:cNvSpPr/>
          <p:nvPr/>
        </p:nvSpPr>
        <p:spPr>
          <a:xfrm>
            <a:off x="9310090" y="3657593"/>
            <a:ext cx="2705100" cy="28594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200" dirty="0"/>
              <a:t>En </a:t>
            </a:r>
            <a:r>
              <a:rPr lang="es-ES" sz="1200" b="1" dirty="0"/>
              <a:t>Alkosto</a:t>
            </a:r>
            <a:r>
              <a:rPr lang="es-ES" sz="1200" dirty="0"/>
              <a:t>, la </a:t>
            </a:r>
            <a:r>
              <a:rPr lang="es-ES" sz="1200" b="1" dirty="0"/>
              <a:t>panela en bloque</a:t>
            </a:r>
            <a:r>
              <a:rPr lang="es-ES" sz="1200" dirty="0"/>
              <a:t> es la de mayor participación, con un </a:t>
            </a:r>
            <a:r>
              <a:rPr lang="es-ES" sz="1200" b="1" dirty="0"/>
              <a:t>47 %</a:t>
            </a:r>
            <a:r>
              <a:rPr lang="es-ES" sz="1200" dirty="0"/>
              <a:t>, seguida por la </a:t>
            </a:r>
            <a:r>
              <a:rPr lang="es-ES" sz="1200" b="1" dirty="0"/>
              <a:t>presentación pulverizada</a:t>
            </a:r>
            <a:r>
              <a:rPr lang="es-ES" sz="1200" dirty="0"/>
              <a:t> con un </a:t>
            </a:r>
            <a:r>
              <a:rPr lang="es-ES" sz="1200" b="1" dirty="0"/>
              <a:t>29 %</a:t>
            </a:r>
            <a:r>
              <a:rPr lang="es-ES" sz="1200" dirty="0"/>
              <a:t>.</a:t>
            </a:r>
            <a:br>
              <a:rPr lang="es-ES" sz="1200" dirty="0"/>
            </a:br>
            <a:r>
              <a:rPr lang="es-ES" sz="1200" dirty="0"/>
              <a:t>Las presentaciones en </a:t>
            </a:r>
            <a:r>
              <a:rPr lang="es-ES" sz="1200" b="1" dirty="0"/>
              <a:t>sachet</a:t>
            </a:r>
            <a:r>
              <a:rPr lang="es-ES" sz="1200" dirty="0"/>
              <a:t> y </a:t>
            </a:r>
            <a:r>
              <a:rPr lang="es-ES" sz="1200" b="1" dirty="0"/>
              <a:t>pastilla</a:t>
            </a:r>
            <a:r>
              <a:rPr lang="es-ES" sz="1200" dirty="0"/>
              <a:t> tienen una participación igual del </a:t>
            </a:r>
            <a:r>
              <a:rPr lang="es-ES" sz="1200" b="1" dirty="0"/>
              <a:t>12 %</a:t>
            </a:r>
            <a:r>
              <a:rPr lang="es-ES" sz="1200" dirty="0"/>
              <a:t>, mostrando una oferta equilibrada pero con </a:t>
            </a:r>
            <a:r>
              <a:rPr lang="es-ES" sz="1200" b="1" dirty="0"/>
              <a:t>menor enfoque en formatos individuales o </a:t>
            </a:r>
            <a:r>
              <a:rPr lang="es-ES" sz="1200" b="1" dirty="0" err="1"/>
              <a:t>porcionados</a:t>
            </a:r>
            <a:r>
              <a:rPr lang="es-ES" sz="1200" dirty="0"/>
              <a:t>.</a:t>
            </a:r>
            <a:br>
              <a:rPr lang="es-ES" sz="1200" dirty="0"/>
            </a:br>
            <a:r>
              <a:rPr lang="es-ES" sz="1200" dirty="0"/>
              <a:t>El portafolio refleja una </a:t>
            </a:r>
            <a:r>
              <a:rPr lang="es-ES" sz="1200" b="1" dirty="0"/>
              <a:t>orientación hacia presentaciones tradicionales</a:t>
            </a:r>
            <a:r>
              <a:rPr lang="es-ES" sz="1200" dirty="0"/>
              <a:t>, aunque existe margen para fortalecer la presencia de formatos más prácticos y diferenciados.</a:t>
            </a:r>
            <a:endParaRPr lang="es-CO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2" name="Gráfico 21">
            <a:extLst>
              <a:ext uri="{FF2B5EF4-FFF2-40B4-BE49-F238E27FC236}">
                <a16:creationId xmlns:a16="http://schemas.microsoft.com/office/drawing/2014/main" id="{DC246C2A-10FE-425A-A11B-D6B29B6E59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0753337"/>
              </p:ext>
            </p:extLst>
          </p:nvPr>
        </p:nvGraphicFramePr>
        <p:xfrm>
          <a:off x="245133" y="1979288"/>
          <a:ext cx="2865120" cy="1725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3" name="Gráfico 22">
            <a:extLst>
              <a:ext uri="{FF2B5EF4-FFF2-40B4-BE49-F238E27FC236}">
                <a16:creationId xmlns:a16="http://schemas.microsoft.com/office/drawing/2014/main" id="{F1DA0C3A-1E56-45D9-9131-D21813F2E39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5406323"/>
              </p:ext>
            </p:extLst>
          </p:nvPr>
        </p:nvGraphicFramePr>
        <p:xfrm>
          <a:off x="3382851" y="1989355"/>
          <a:ext cx="2628900" cy="1642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6FB0D26-40AE-4CB5-B574-C083CEB5DDE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4646193"/>
              </p:ext>
            </p:extLst>
          </p:nvPr>
        </p:nvGraphicFramePr>
        <p:xfrm>
          <a:off x="6360758" y="2030729"/>
          <a:ext cx="2720340" cy="1520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5" name="Gráfico 24">
            <a:extLst>
              <a:ext uri="{FF2B5EF4-FFF2-40B4-BE49-F238E27FC236}">
                <a16:creationId xmlns:a16="http://schemas.microsoft.com/office/drawing/2014/main" id="{73CFD655-4B01-42AF-99AB-AEE36CDB8E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2212018"/>
              </p:ext>
            </p:extLst>
          </p:nvPr>
        </p:nvGraphicFramePr>
        <p:xfrm>
          <a:off x="9470367" y="2015483"/>
          <a:ext cx="2476500" cy="1520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199584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9E017-4EC3-5C27-5E47-1995D4376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51F9B047-35F8-4C8A-9788-1A6CC983B416}"/>
              </a:ext>
            </a:extLst>
          </p:cNvPr>
          <p:cNvSpPr txBox="1"/>
          <p:nvPr/>
        </p:nvSpPr>
        <p:spPr>
          <a:xfrm>
            <a:off x="3617560" y="249290"/>
            <a:ext cx="49568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spc="-105" dirty="0">
                <a:solidFill>
                  <a:srgbClr val="FFA100"/>
                </a:solidFill>
                <a:latin typeface="Calibri"/>
                <a:cs typeface="Calibri"/>
              </a:rPr>
              <a:t>CUADRO COMPARATIVO GENERAL</a:t>
            </a:r>
            <a:endParaRPr lang="es-CO" sz="28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00C7D04-2FEB-415F-8C25-71FEB3450A38}"/>
              </a:ext>
            </a:extLst>
          </p:cNvPr>
          <p:cNvSpPr txBox="1"/>
          <p:nvPr/>
        </p:nvSpPr>
        <p:spPr>
          <a:xfrm>
            <a:off x="2260069" y="3498500"/>
            <a:ext cx="718326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E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Éxito y Jumbo concentran su oferta en la presentación en bloque, con más del 50 %.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Zapatoca tiene una distribución más equilibrada, destacando la presentación en cubos (24 %) y pastilla (31 %).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Makro y Alkosto también priorizan el bloque, pero ofrecen una mayor diversidad con presencia en todas las categorías.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Sachet tiene baja o nula participación en la mayoría de los almacenes, lo que representa una oportunidad de expansión comercial.</a:t>
            </a:r>
          </a:p>
          <a:p>
            <a:endParaRPr lang="es-C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1ABC5BC-FB32-4664-B834-04E29921AB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2220" y="1477325"/>
            <a:ext cx="6918960" cy="1478280"/>
          </a:xfrm>
          <a:prstGeom prst="rect">
            <a:avLst/>
          </a:prstGeom>
        </p:spPr>
      </p:pic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4AEA8281-959F-4ECF-A5B6-09F39B89145B}"/>
              </a:ext>
            </a:extLst>
          </p:cNvPr>
          <p:cNvSpPr/>
          <p:nvPr/>
        </p:nvSpPr>
        <p:spPr>
          <a:xfrm>
            <a:off x="3114675" y="3152775"/>
            <a:ext cx="5638800" cy="2762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Observaciones  – Comparativo de Presentaciones de Panela por Almacén</a:t>
            </a:r>
          </a:p>
        </p:txBody>
      </p:sp>
    </p:spTree>
    <p:extLst>
      <p:ext uri="{BB962C8B-B14F-4D97-AF65-F5344CB8AC3E}">
        <p14:creationId xmlns:p14="http://schemas.microsoft.com/office/powerpoint/2010/main" val="1204403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9E017-4EC3-5C27-5E47-1995D4376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51F9B047-35F8-4C8A-9788-1A6CC983B416}"/>
              </a:ext>
            </a:extLst>
          </p:cNvPr>
          <p:cNvSpPr txBox="1"/>
          <p:nvPr/>
        </p:nvSpPr>
        <p:spPr>
          <a:xfrm>
            <a:off x="2234495" y="192140"/>
            <a:ext cx="79477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spc="-105" dirty="0">
                <a:solidFill>
                  <a:srgbClr val="FFA100"/>
                </a:solidFill>
                <a:latin typeface="Calibri"/>
                <a:cs typeface="Calibri"/>
              </a:rPr>
              <a:t>OPORTUNIDADES DE LA PANELA POR PRESENTACIONES</a:t>
            </a:r>
            <a:endParaRPr lang="es-CO" sz="2800" dirty="0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25B1C3EE-2E23-4FC2-9F73-F55E3CA5B5F3}"/>
              </a:ext>
            </a:extLst>
          </p:cNvPr>
          <p:cNvSpPr/>
          <p:nvPr/>
        </p:nvSpPr>
        <p:spPr>
          <a:xfrm>
            <a:off x="739070" y="1504295"/>
            <a:ext cx="2990850" cy="5232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PRESENTACION BLOQUE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CBDBC247-FDAE-4C2C-BDC2-79CBBE444315}"/>
              </a:ext>
            </a:extLst>
          </p:cNvPr>
          <p:cNvSpPr/>
          <p:nvPr/>
        </p:nvSpPr>
        <p:spPr>
          <a:xfrm>
            <a:off x="4600575" y="1504295"/>
            <a:ext cx="2990850" cy="5232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PRESENTACION PULVERIZADA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9EA1963C-0986-4C70-8005-F9AA804ED07D}"/>
              </a:ext>
            </a:extLst>
          </p:cNvPr>
          <p:cNvSpPr/>
          <p:nvPr/>
        </p:nvSpPr>
        <p:spPr>
          <a:xfrm>
            <a:off x="8462080" y="1503716"/>
            <a:ext cx="2990850" cy="5232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PRESENTACION SACHET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ángulo: esquinas diagonales redondeadas 12">
            <a:extLst>
              <a:ext uri="{FF2B5EF4-FFF2-40B4-BE49-F238E27FC236}">
                <a16:creationId xmlns:a16="http://schemas.microsoft.com/office/drawing/2014/main" id="{5475E663-1150-4173-8E34-3863F600167B}"/>
              </a:ext>
            </a:extLst>
          </p:cNvPr>
          <p:cNvSpPr/>
          <p:nvPr/>
        </p:nvSpPr>
        <p:spPr>
          <a:xfrm>
            <a:off x="578202" y="2423293"/>
            <a:ext cx="3284010" cy="3577457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Unificar precios mediante acuerdos de suministro que garanticen competitividad.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Mejorar estrategias de rotación y visibilidad en cadenas como Éxito para reducir los picos de precio.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s-CO" altLang="es-CO" sz="1200" dirty="0">
                <a:latin typeface="Arial" panose="020B0604020202020204" pitchFamily="34" charset="0"/>
                <a:cs typeface="Arial" panose="020B0604020202020204" pitchFamily="34" charset="0"/>
              </a:rPr>
              <a:t>Alta presencia en todos los almacenes (40 % a 54 %).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s-CO" altLang="es-CO" sz="1200" dirty="0">
                <a:latin typeface="Arial" panose="020B0604020202020204" pitchFamily="34" charset="0"/>
                <a:cs typeface="Arial" panose="020B0604020202020204" pitchFamily="34" charset="0"/>
              </a:rPr>
              <a:t>Es la presentación más ofertada y consolidada.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s-CO" altLang="es-CO" sz="1200" dirty="0">
                <a:latin typeface="Arial" panose="020B0604020202020204" pitchFamily="34" charset="0"/>
                <a:cs typeface="Arial" panose="020B0604020202020204" pitchFamily="34" charset="0"/>
              </a:rPr>
              <a:t>Oportunidad: Mantener liderazgo, pero se requiere innovación en empaque y gramajes diferenciados para evitar saturación del mercado.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s-CO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ángulo: esquinas diagonales redondeadas 13">
            <a:extLst>
              <a:ext uri="{FF2B5EF4-FFF2-40B4-BE49-F238E27FC236}">
                <a16:creationId xmlns:a16="http://schemas.microsoft.com/office/drawing/2014/main" id="{2406CAFD-1D46-4816-A9CF-2CB16E55AB72}"/>
              </a:ext>
            </a:extLst>
          </p:cNvPr>
          <p:cNvSpPr/>
          <p:nvPr/>
        </p:nvSpPr>
        <p:spPr>
          <a:xfrm>
            <a:off x="4453995" y="2419350"/>
            <a:ext cx="3284010" cy="35814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lvl="0" indent="-171450" algn="just"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CO" sz="1200" dirty="0">
                <a:latin typeface="Arial" panose="020B0604020202020204" pitchFamily="34" charset="0"/>
                <a:cs typeface="Arial" panose="020B0604020202020204" pitchFamily="34" charset="0"/>
              </a:rPr>
              <a:t>Presencia variable: desde 6 % (Makro) hasta 29 % (Alkosto).</a:t>
            </a:r>
          </a:p>
          <a:p>
            <a:pPr marL="171450" lvl="0" indent="-171450" algn="just"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CO" sz="1200" dirty="0">
                <a:latin typeface="Arial" panose="020B0604020202020204" pitchFamily="34" charset="0"/>
                <a:cs typeface="Arial" panose="020B0604020202020204" pitchFamily="34" charset="0"/>
              </a:rPr>
              <a:t>Ideal para consumidores que buscan fácil disolución y alternativas al azúcar.</a:t>
            </a:r>
          </a:p>
          <a:p>
            <a:pPr marL="171450" lvl="0" indent="-171450" algn="just"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CO" sz="1200" b="1" dirty="0">
                <a:latin typeface="Arial" panose="020B0604020202020204" pitchFamily="34" charset="0"/>
                <a:cs typeface="Arial" panose="020B0604020202020204" pitchFamily="34" charset="0"/>
              </a:rPr>
              <a:t>Oportunidad: </a:t>
            </a:r>
            <a:r>
              <a:rPr lang="es-CO" sz="1200" dirty="0">
                <a:latin typeface="Arial" panose="020B0604020202020204" pitchFamily="34" charset="0"/>
                <a:cs typeface="Arial" panose="020B0604020202020204" pitchFamily="34" charset="0"/>
              </a:rPr>
              <a:t>Aumentar posicionamiento en tiendas donde su presencia es baja, apoyándose en tendencias de consumo saludable y práctico.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Aprovechar el comportamiento de precios positivos en Zapatoca para consolidar relaciones comerciales.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CO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ángulo: esquinas diagonales redondeadas 14">
            <a:extLst>
              <a:ext uri="{FF2B5EF4-FFF2-40B4-BE49-F238E27FC236}">
                <a16:creationId xmlns:a16="http://schemas.microsoft.com/office/drawing/2014/main" id="{340F328B-29F6-4D47-A75B-7BA951C8B723}"/>
              </a:ext>
            </a:extLst>
          </p:cNvPr>
          <p:cNvSpPr/>
          <p:nvPr/>
        </p:nvSpPr>
        <p:spPr>
          <a:xfrm>
            <a:off x="8329788" y="2419349"/>
            <a:ext cx="3284010" cy="3577457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00050" indent="-171450" algn="just">
              <a:buFont typeface="Arial" panose="020B0604020202020204" pitchFamily="34" charset="0"/>
              <a:buChar char="•"/>
            </a:pP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indent="-171450" algn="just">
              <a:buFont typeface="Arial" panose="020B0604020202020204" pitchFamily="34" charset="0"/>
              <a:buChar char="•"/>
            </a:pP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indent="-171450" algn="just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Implementar estrategias de exhibición y reposición específicas.</a:t>
            </a:r>
            <a:r>
              <a:rPr lang="es-CO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Muy </a:t>
            </a:r>
            <a:r>
              <a:rPr lang="es-CO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limitada</a:t>
            </a:r>
            <a:r>
              <a:rPr lang="es-CO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inexistente en la mayoría de almacenes (0 %–12 %).</a:t>
            </a:r>
          </a:p>
          <a:p>
            <a:pPr marL="400050" indent="-171450" algn="just">
              <a:buFont typeface="Arial" panose="020B0604020202020204" pitchFamily="34" charset="0"/>
              <a:buChar char="•"/>
            </a:pPr>
            <a:r>
              <a:rPr lang="es-CO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Enfocada a </a:t>
            </a:r>
            <a:r>
              <a:rPr lang="es-CO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consumo individual, institucional y </a:t>
            </a:r>
            <a:r>
              <a:rPr lang="es-CO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horeca</a:t>
            </a:r>
            <a:r>
              <a:rPr lang="es-CO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400050" indent="-171450" algn="just">
              <a:buFont typeface="Arial" panose="020B0604020202020204" pitchFamily="34" charset="0"/>
              <a:buChar char="•"/>
            </a:pPr>
            <a:r>
              <a:rPr lang="es-CO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Oportunidad más relevante</a:t>
            </a:r>
            <a:r>
              <a:rPr lang="es-CO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Ampliar distribución de esta presentación, especialmente en almacenes como </a:t>
            </a:r>
            <a:r>
              <a:rPr lang="es-CO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Éxito</a:t>
            </a:r>
            <a:r>
              <a:rPr lang="es-CO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s-CO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Carulla</a:t>
            </a:r>
            <a:r>
              <a:rPr lang="es-CO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 </a:t>
            </a:r>
            <a:r>
              <a:rPr lang="es-CO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Jumbo</a:t>
            </a:r>
            <a:r>
              <a:rPr lang="es-CO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donde </a:t>
            </a:r>
            <a:r>
              <a:rPr lang="es-CO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 está disponible</a:t>
            </a:r>
            <a:r>
              <a:rPr lang="es-CO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Puede integrarse a estrategias de salud pública, puntos de café, o kits escolares/nutricionales.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CO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082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9E017-4EC3-5C27-5E47-1995D4376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51F9B047-35F8-4C8A-9788-1A6CC983B416}"/>
              </a:ext>
            </a:extLst>
          </p:cNvPr>
          <p:cNvSpPr txBox="1"/>
          <p:nvPr/>
        </p:nvSpPr>
        <p:spPr>
          <a:xfrm>
            <a:off x="2234495" y="192140"/>
            <a:ext cx="79477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spc="-105" dirty="0">
                <a:solidFill>
                  <a:srgbClr val="FFA100"/>
                </a:solidFill>
                <a:latin typeface="Calibri"/>
                <a:cs typeface="Calibri"/>
              </a:rPr>
              <a:t>OPORTUNIDADES DE LA PANELA POR PRESENTACIONES</a:t>
            </a:r>
            <a:endParaRPr lang="es-CO" sz="2800" dirty="0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25B1C3EE-2E23-4FC2-9F73-F55E3CA5B5F3}"/>
              </a:ext>
            </a:extLst>
          </p:cNvPr>
          <p:cNvSpPr/>
          <p:nvPr/>
        </p:nvSpPr>
        <p:spPr>
          <a:xfrm>
            <a:off x="2305932" y="1418570"/>
            <a:ext cx="2990850" cy="5232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PRESENTACION PASTILLA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CBDBC247-FDAE-4C2C-BDC2-79CBBE444315}"/>
              </a:ext>
            </a:extLst>
          </p:cNvPr>
          <p:cNvSpPr/>
          <p:nvPr/>
        </p:nvSpPr>
        <p:spPr>
          <a:xfrm>
            <a:off x="7191375" y="1418570"/>
            <a:ext cx="2990850" cy="5232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PRESENTACION CUADROS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ángulo: esquinas diagonales redondeadas 12">
            <a:extLst>
              <a:ext uri="{FF2B5EF4-FFF2-40B4-BE49-F238E27FC236}">
                <a16:creationId xmlns:a16="http://schemas.microsoft.com/office/drawing/2014/main" id="{5475E663-1150-4173-8E34-3863F600167B}"/>
              </a:ext>
            </a:extLst>
          </p:cNvPr>
          <p:cNvSpPr/>
          <p:nvPr/>
        </p:nvSpPr>
        <p:spPr>
          <a:xfrm>
            <a:off x="2159352" y="2318518"/>
            <a:ext cx="3284010" cy="3577457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Unificar precios mediante acuerdos de suministro que garanticen competitividad.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Promover el consumo en formatos tradicionales en ferias y puntos de venta regionales.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Mejorar estrategias de rotación y visibilidad en cadenas como Éxito para reducir los picos de precio.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s-CO" altLang="es-CO" sz="1200" dirty="0">
                <a:latin typeface="Arial" panose="020B0604020202020204" pitchFamily="34" charset="0"/>
                <a:cs typeface="Arial" panose="020B0604020202020204" pitchFamily="34" charset="0"/>
              </a:rPr>
              <a:t>Alta presencia en todos los almacenes (40 % a 54 %).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s-CO" altLang="es-CO" sz="1200" dirty="0">
                <a:latin typeface="Arial" panose="020B0604020202020204" pitchFamily="34" charset="0"/>
                <a:cs typeface="Arial" panose="020B0604020202020204" pitchFamily="34" charset="0"/>
              </a:rPr>
              <a:t>Es la presentación más ofertada y consolidada.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s-CO" altLang="es-CO" sz="1200" b="1" dirty="0">
                <a:latin typeface="Arial" panose="020B0604020202020204" pitchFamily="34" charset="0"/>
                <a:cs typeface="Arial" panose="020B0604020202020204" pitchFamily="34" charset="0"/>
              </a:rPr>
              <a:t>Oportunidad: </a:t>
            </a:r>
            <a:r>
              <a:rPr lang="es-CO" altLang="es-CO" sz="1200" dirty="0">
                <a:latin typeface="Arial" panose="020B0604020202020204" pitchFamily="34" charset="0"/>
                <a:cs typeface="Arial" panose="020B0604020202020204" pitchFamily="34" charset="0"/>
              </a:rPr>
              <a:t>Mantener liderazgo, pero se requiere innovación en empaque y gramajes diferenciados para evitar saturación del mercado.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s-CO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ángulo: esquinas diagonales redondeadas 13">
            <a:extLst>
              <a:ext uri="{FF2B5EF4-FFF2-40B4-BE49-F238E27FC236}">
                <a16:creationId xmlns:a16="http://schemas.microsoft.com/office/drawing/2014/main" id="{2406CAFD-1D46-4816-A9CF-2CB16E55AB72}"/>
              </a:ext>
            </a:extLst>
          </p:cNvPr>
          <p:cNvSpPr/>
          <p:nvPr/>
        </p:nvSpPr>
        <p:spPr>
          <a:xfrm>
            <a:off x="6996288" y="2295525"/>
            <a:ext cx="3284010" cy="360045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CO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Muy fuerte en </a:t>
            </a:r>
            <a:r>
              <a:rPr lang="es-CO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Zapatoca</a:t>
            </a:r>
            <a:r>
              <a:rPr lang="es-CO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(24 %) y moderada en otros almacenes (3 %–15 %).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s-CO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CO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Ideal para </a:t>
            </a:r>
            <a:r>
              <a:rPr lang="es-CO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porciones individuales</a:t>
            </a:r>
            <a:r>
              <a:rPr lang="es-CO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 bebidas instantáneas.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s-CO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CO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Oportunidad</a:t>
            </a:r>
            <a:r>
              <a:rPr lang="es-CO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Potenciar su oferta en </a:t>
            </a:r>
            <a:r>
              <a:rPr lang="es-CO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Jumbo</a:t>
            </a:r>
            <a:r>
              <a:rPr lang="es-CO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(0 %) y </a:t>
            </a:r>
            <a:r>
              <a:rPr lang="es-CO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Alkosto</a:t>
            </a:r>
            <a:r>
              <a:rPr lang="es-CO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(ausente), con enfoque en practicidad y consumo fuera del hogar.</a:t>
            </a:r>
          </a:p>
          <a:p>
            <a:pPr algn="ctr"/>
            <a:endParaRPr lang="es-CO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0388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9E017-4EC3-5C27-5E47-1995D4376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750CCB6-F1C7-4BDC-9D89-A7D8782914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7462" y="1282070"/>
            <a:ext cx="3725390" cy="28956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6CC5821-F27B-45C1-B0FD-56E05A76E9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2462" y="1282070"/>
            <a:ext cx="3542885" cy="28956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A5AB5FE7-34E8-4C7B-A173-0031A5234EDE}"/>
              </a:ext>
            </a:extLst>
          </p:cNvPr>
          <p:cNvSpPr txBox="1"/>
          <p:nvPr/>
        </p:nvSpPr>
        <p:spPr>
          <a:xfrm>
            <a:off x="1449862" y="4866968"/>
            <a:ext cx="96695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dirty="0">
                <a:latin typeface="Arial Narrow" panose="020B0606020202030204" pitchFamily="34" charset="0"/>
              </a:rPr>
              <a:t>Se evidencia que algunos de los precios de las mismas presentaciones son un poco mas elevados en el departamento de Santander a comparación con el departamento de Boyacá, incrementando su precio en presentación pastilla por 100gr en 490 pesos m/</a:t>
            </a:r>
            <a:r>
              <a:rPr lang="es-CO" dirty="0" err="1">
                <a:latin typeface="Arial Narrow" panose="020B0606020202030204" pitchFamily="34" charset="0"/>
              </a:rPr>
              <a:t>cte</a:t>
            </a:r>
            <a:r>
              <a:rPr lang="es-CO" dirty="0">
                <a:latin typeface="Arial Narrow" panose="020B0606020202030204" pitchFamily="34" charset="0"/>
              </a:rPr>
              <a:t>, mientras que en la presentación pulverizada por 500gr hasta 1500 pesos m/cte. Según datos recolectados en trabajo de campo en distintos almacenes de cadena.</a:t>
            </a:r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42E2DB77-C320-4FCB-97DE-92C85575FED5}"/>
              </a:ext>
            </a:extLst>
          </p:cNvPr>
          <p:cNvCxnSpPr>
            <a:cxnSpLocks/>
          </p:cNvCxnSpPr>
          <p:nvPr/>
        </p:nvCxnSpPr>
        <p:spPr>
          <a:xfrm flipV="1">
            <a:off x="5022852" y="2047568"/>
            <a:ext cx="1989610" cy="9906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876F8C3D-03DC-49B6-898B-7E011211CA0B}"/>
              </a:ext>
            </a:extLst>
          </p:cNvPr>
          <p:cNvCxnSpPr>
            <a:cxnSpLocks/>
          </p:cNvCxnSpPr>
          <p:nvPr/>
        </p:nvCxnSpPr>
        <p:spPr>
          <a:xfrm flipV="1">
            <a:off x="5022852" y="2542868"/>
            <a:ext cx="1989610" cy="7239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3432CF60-419F-4B5E-8179-478840E87451}"/>
              </a:ext>
            </a:extLst>
          </p:cNvPr>
          <p:cNvSpPr txBox="1"/>
          <p:nvPr/>
        </p:nvSpPr>
        <p:spPr>
          <a:xfrm>
            <a:off x="5679103" y="2352577"/>
            <a:ext cx="338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08BC5E9-3A48-494B-BB9E-4005E9A69CBB}"/>
              </a:ext>
            </a:extLst>
          </p:cNvPr>
          <p:cNvSpPr txBox="1"/>
          <p:nvPr/>
        </p:nvSpPr>
        <p:spPr>
          <a:xfrm>
            <a:off x="5848380" y="2904818"/>
            <a:ext cx="169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B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7735FE2-6316-4233-83B1-D6D8090F2EF5}"/>
              </a:ext>
            </a:extLst>
          </p:cNvPr>
          <p:cNvSpPr txBox="1"/>
          <p:nvPr/>
        </p:nvSpPr>
        <p:spPr>
          <a:xfrm>
            <a:off x="3476404" y="280973"/>
            <a:ext cx="53075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2800" b="1" spc="-105" dirty="0">
                <a:solidFill>
                  <a:srgbClr val="FFA100"/>
                </a:solidFill>
                <a:latin typeface="Calibri"/>
                <a:cs typeface="Calibri"/>
              </a:rPr>
              <a:t>PRECIOS EN OTRAS PARTES DEL PAÍS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1097256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9E017-4EC3-5C27-5E47-1995D4376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9E458E57-7A54-46F4-8078-F1AF606C02D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0869332"/>
              </p:ext>
            </p:extLst>
          </p:nvPr>
        </p:nvGraphicFramePr>
        <p:xfrm>
          <a:off x="1427119" y="1063186"/>
          <a:ext cx="9951197" cy="5190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BB7B2258-0EFF-476B-97DF-CB5F980F4EF8}"/>
              </a:ext>
            </a:extLst>
          </p:cNvPr>
          <p:cNvSpPr txBox="1"/>
          <p:nvPr/>
        </p:nvSpPr>
        <p:spPr>
          <a:xfrm>
            <a:off x="3384564" y="343074"/>
            <a:ext cx="603630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2800" b="1" spc="-105" dirty="0">
                <a:solidFill>
                  <a:srgbClr val="FFA100"/>
                </a:solidFill>
                <a:latin typeface="Calibri"/>
                <a:cs typeface="Calibri"/>
              </a:rPr>
              <a:t>PRECIO PROMEDIO POR DEPARTAMENTO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3948321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704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9E017-4EC3-5C27-5E47-1995D4376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uadroTexto 18">
            <a:extLst>
              <a:ext uri="{FF2B5EF4-FFF2-40B4-BE49-F238E27FC236}">
                <a16:creationId xmlns:a16="http://schemas.microsoft.com/office/drawing/2014/main" id="{7675D6F2-BD8F-4A8B-B0C1-44BE79FCC64F}"/>
              </a:ext>
            </a:extLst>
          </p:cNvPr>
          <p:cNvSpPr txBox="1"/>
          <p:nvPr/>
        </p:nvSpPr>
        <p:spPr>
          <a:xfrm>
            <a:off x="3269840" y="230854"/>
            <a:ext cx="56523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2800" b="1" spc="-105" dirty="0">
                <a:solidFill>
                  <a:srgbClr val="FFA100"/>
                </a:solidFill>
                <a:latin typeface="Calibri"/>
                <a:cs typeface="Calibri"/>
              </a:rPr>
              <a:t>MARCAS EN LAS GRANDES SUPERFICIES </a:t>
            </a:r>
            <a:endParaRPr lang="es-CO" sz="2800" dirty="0"/>
          </a:p>
        </p:txBody>
      </p:sp>
      <p:pic>
        <p:nvPicPr>
          <p:cNvPr id="18" name="Picture 2" descr="Grupo Éxito, de un pequeño almacén en Medellín a un gigante del retail -  AmericaMalls &amp; Retail">
            <a:extLst>
              <a:ext uri="{FF2B5EF4-FFF2-40B4-BE49-F238E27FC236}">
                <a16:creationId xmlns:a16="http://schemas.microsoft.com/office/drawing/2014/main" id="{452338B5-1E5A-475B-899D-746EA64111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988" y="1350986"/>
            <a:ext cx="762677" cy="50568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EC436C5C-0516-4F24-BC64-BAFFA46454B4}"/>
              </a:ext>
            </a:extLst>
          </p:cNvPr>
          <p:cNvSpPr txBox="1"/>
          <p:nvPr/>
        </p:nvSpPr>
        <p:spPr>
          <a:xfrm>
            <a:off x="2606160" y="1122298"/>
            <a:ext cx="9115425" cy="9682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b="1" dirty="0" err="1"/>
              <a:t>Exito</a:t>
            </a:r>
            <a:r>
              <a:rPr lang="en-US" b="1" dirty="0"/>
              <a:t>: </a:t>
            </a:r>
            <a:r>
              <a:rPr lang="en-US" dirty="0"/>
              <a:t>16 </a:t>
            </a:r>
            <a:r>
              <a:rPr lang="en-US" dirty="0" err="1"/>
              <a:t>marcas</a:t>
            </a:r>
            <a:r>
              <a:rPr lang="en-US" dirty="0"/>
              <a:t> / </a:t>
            </a:r>
            <a:r>
              <a:rPr lang="en-US" dirty="0" err="1"/>
              <a:t>Presentacion</a:t>
            </a:r>
            <a:r>
              <a:rPr lang="en-US" dirty="0"/>
              <a:t> (</a:t>
            </a:r>
            <a:r>
              <a:rPr lang="en-US" dirty="0" err="1"/>
              <a:t>Bloque</a:t>
            </a:r>
            <a:r>
              <a:rPr lang="en-US" dirty="0"/>
              <a:t>, </a:t>
            </a:r>
            <a:r>
              <a:rPr lang="en-US" dirty="0" err="1"/>
              <a:t>Pulverizada</a:t>
            </a:r>
            <a:r>
              <a:rPr lang="en-US" dirty="0"/>
              <a:t> y Sachet)</a:t>
            </a:r>
            <a:endParaRPr lang="es-CO" sz="1800" kern="1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CO" sz="1800" kern="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Autor, Caña dulce, </a:t>
            </a:r>
            <a:r>
              <a:rPr lang="es-CO" sz="1800" kern="100" dirty="0" err="1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Chincalito</a:t>
            </a:r>
            <a:r>
              <a:rPr lang="es-CO" sz="1800" kern="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Doña Panela, </a:t>
            </a:r>
            <a:r>
              <a:rPr lang="es-CO" sz="1800" kern="100" dirty="0" err="1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Dorigenn</a:t>
            </a:r>
            <a:r>
              <a:rPr lang="es-CO" sz="1800" kern="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CO" sz="1800" kern="100" dirty="0" err="1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Dulcesita</a:t>
            </a:r>
            <a:r>
              <a:rPr lang="es-CO" sz="1800" kern="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CO" sz="1800" kern="100" dirty="0" err="1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Ekono</a:t>
            </a:r>
            <a:r>
              <a:rPr lang="es-CO" sz="1800" kern="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El Trapiche, El Trébol, </a:t>
            </a:r>
            <a:r>
              <a:rPr lang="es-CO" sz="1800" kern="100" dirty="0" err="1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Fonce</a:t>
            </a:r>
            <a:r>
              <a:rPr lang="es-CO" sz="1800" kern="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La Chinca, La Tobiana, </a:t>
            </a:r>
            <a:r>
              <a:rPr lang="es-CO" sz="1800" kern="100" dirty="0" err="1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Orquidea</a:t>
            </a:r>
            <a:r>
              <a:rPr lang="es-CO" sz="1800" kern="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Palestina, Regional EP, Tradición del campo.</a:t>
            </a:r>
          </a:p>
        </p:txBody>
      </p:sp>
      <p:pic>
        <p:nvPicPr>
          <p:cNvPr id="21" name="Picture 2" descr="Zapatoca se expande en el país - Halcones y Palomas">
            <a:extLst>
              <a:ext uri="{FF2B5EF4-FFF2-40B4-BE49-F238E27FC236}">
                <a16:creationId xmlns:a16="http://schemas.microsoft.com/office/drawing/2014/main" id="{1A78F1C9-3B35-43CA-B663-0716CDB519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70"/>
          <a:stretch/>
        </p:blipFill>
        <p:spPr bwMode="auto">
          <a:xfrm>
            <a:off x="1009988" y="2601786"/>
            <a:ext cx="838878" cy="47611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C4F1E393-3CB8-424F-86CA-65B672EA9EDF}"/>
              </a:ext>
            </a:extLst>
          </p:cNvPr>
          <p:cNvSpPr txBox="1"/>
          <p:nvPr/>
        </p:nvSpPr>
        <p:spPr>
          <a:xfrm>
            <a:off x="2606160" y="2458801"/>
            <a:ext cx="8741804" cy="9682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b="1" dirty="0" err="1"/>
              <a:t>Zapatoca</a:t>
            </a:r>
            <a:r>
              <a:rPr lang="en-US" b="1" dirty="0"/>
              <a:t>: </a:t>
            </a:r>
            <a:r>
              <a:rPr lang="en-US" dirty="0"/>
              <a:t>13 </a:t>
            </a:r>
            <a:r>
              <a:rPr lang="en-US" dirty="0" err="1"/>
              <a:t>marcas</a:t>
            </a:r>
            <a:r>
              <a:rPr lang="en-US" dirty="0"/>
              <a:t> / </a:t>
            </a:r>
            <a:r>
              <a:rPr lang="en-US" dirty="0" err="1"/>
              <a:t>Presentacion</a:t>
            </a:r>
            <a:r>
              <a:rPr lang="en-US" dirty="0"/>
              <a:t> (</a:t>
            </a:r>
            <a:r>
              <a:rPr lang="en-US" dirty="0" err="1"/>
              <a:t>Bloque</a:t>
            </a:r>
            <a:r>
              <a:rPr lang="en-US" dirty="0"/>
              <a:t>, </a:t>
            </a:r>
            <a:r>
              <a:rPr lang="en-US" dirty="0" err="1"/>
              <a:t>Pulverizada</a:t>
            </a:r>
            <a:r>
              <a:rPr lang="en-US" dirty="0"/>
              <a:t> y Sachet)</a:t>
            </a:r>
            <a:endParaRPr lang="es-CO" sz="1800" kern="1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CO" sz="1800" kern="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Aroma, Bellavista, Doña Panela, </a:t>
            </a:r>
            <a:r>
              <a:rPr lang="es-CO" sz="1800" kern="100" dirty="0" err="1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Delight</a:t>
            </a:r>
            <a:r>
              <a:rPr lang="es-CO" sz="1800" kern="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Cane, El suro, </a:t>
            </a:r>
            <a:r>
              <a:rPr lang="es-CO" sz="1800" kern="100" dirty="0" err="1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Jaibel</a:t>
            </a:r>
            <a:r>
              <a:rPr lang="es-CO" kern="1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CO" sz="1800" kern="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provincia, Mas aroma, Mundo orgánico, Panal Abejita, Samoa, Villa nieves, Zapatoca.</a:t>
            </a:r>
          </a:p>
        </p:txBody>
      </p:sp>
      <p:pic>
        <p:nvPicPr>
          <p:cNvPr id="23" name="Picture 2" descr="Almacén Jumbo - Estructuras J&amp;E">
            <a:extLst>
              <a:ext uri="{FF2B5EF4-FFF2-40B4-BE49-F238E27FC236}">
                <a16:creationId xmlns:a16="http://schemas.microsoft.com/office/drawing/2014/main" id="{7A69D9C5-8A82-4E46-8C3D-B9FA3E964A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16" b="17118"/>
          <a:stretch/>
        </p:blipFill>
        <p:spPr bwMode="auto">
          <a:xfrm>
            <a:off x="1009988" y="3714428"/>
            <a:ext cx="776434" cy="47611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73668695-90E4-4EEC-9217-E0B861401649}"/>
              </a:ext>
            </a:extLst>
          </p:cNvPr>
          <p:cNvSpPr txBox="1"/>
          <p:nvPr/>
        </p:nvSpPr>
        <p:spPr>
          <a:xfrm>
            <a:off x="2606160" y="3649169"/>
            <a:ext cx="6819752" cy="671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b="1" dirty="0"/>
              <a:t>Jumbo: </a:t>
            </a:r>
            <a:r>
              <a:rPr lang="en-US" dirty="0"/>
              <a:t>5 </a:t>
            </a:r>
            <a:r>
              <a:rPr lang="en-US" dirty="0" err="1"/>
              <a:t>marcas</a:t>
            </a:r>
            <a:r>
              <a:rPr lang="en-US" dirty="0"/>
              <a:t> / </a:t>
            </a:r>
            <a:r>
              <a:rPr lang="en-US" dirty="0" err="1"/>
              <a:t>Presentacion</a:t>
            </a:r>
            <a:r>
              <a:rPr lang="en-US" dirty="0"/>
              <a:t> (</a:t>
            </a:r>
            <a:r>
              <a:rPr lang="en-US" dirty="0" err="1"/>
              <a:t>Bloque</a:t>
            </a:r>
            <a:r>
              <a:rPr lang="en-US" dirty="0"/>
              <a:t>, </a:t>
            </a:r>
            <a:r>
              <a:rPr lang="en-US" dirty="0" err="1"/>
              <a:t>Pulverizada</a:t>
            </a:r>
            <a:r>
              <a:rPr lang="en-US" dirty="0"/>
              <a:t> y Sachet)</a:t>
            </a:r>
            <a:endParaRPr lang="es-CO" sz="1800" kern="1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CO" sz="1800" kern="100" dirty="0" err="1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Cuisine</a:t>
            </a:r>
            <a:r>
              <a:rPr lang="es-CO" sz="1800" kern="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&amp; Co, </a:t>
            </a:r>
            <a:r>
              <a:rPr lang="es-CO" sz="1800" kern="100" dirty="0" err="1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Fonce</a:t>
            </a:r>
            <a:r>
              <a:rPr lang="es-CO" sz="1800" kern="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La Gloria, La </a:t>
            </a:r>
            <a:r>
              <a:rPr lang="es-CO" sz="1800" kern="100" dirty="0" err="1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Nocaimera</a:t>
            </a:r>
            <a:r>
              <a:rPr lang="es-CO" sz="1800" kern="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Máxima.</a:t>
            </a:r>
          </a:p>
        </p:txBody>
      </p:sp>
      <p:pic>
        <p:nvPicPr>
          <p:cNvPr id="25" name="Picture 2" descr="Carulla - Wikipedia, la enciclopedia libre">
            <a:extLst>
              <a:ext uri="{FF2B5EF4-FFF2-40B4-BE49-F238E27FC236}">
                <a16:creationId xmlns:a16="http://schemas.microsoft.com/office/drawing/2014/main" id="{993116DD-0986-429F-9A9A-299997B137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988" y="4896577"/>
            <a:ext cx="762677" cy="42709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8EFE358F-F6E4-4FDF-94D1-7D660623A37E}"/>
              </a:ext>
            </a:extLst>
          </p:cNvPr>
          <p:cNvSpPr txBox="1"/>
          <p:nvPr/>
        </p:nvSpPr>
        <p:spPr>
          <a:xfrm>
            <a:off x="2606160" y="4543174"/>
            <a:ext cx="8741804" cy="15610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CO" b="1" dirty="0"/>
              <a:t>Carulla: </a:t>
            </a:r>
            <a:r>
              <a:rPr lang="es-CO" dirty="0"/>
              <a:t>20 marcas / </a:t>
            </a:r>
            <a:r>
              <a:rPr lang="en-US" dirty="0" err="1"/>
              <a:t>Presentacion</a:t>
            </a:r>
            <a:r>
              <a:rPr lang="en-US" dirty="0"/>
              <a:t> (</a:t>
            </a:r>
            <a:r>
              <a:rPr lang="en-US" dirty="0" err="1"/>
              <a:t>Bloque</a:t>
            </a:r>
            <a:r>
              <a:rPr lang="en-US" dirty="0"/>
              <a:t>, </a:t>
            </a:r>
            <a:r>
              <a:rPr lang="en-US" dirty="0" err="1"/>
              <a:t>Pulverizada</a:t>
            </a:r>
            <a:r>
              <a:rPr lang="en-US" dirty="0"/>
              <a:t> y Sachet) </a:t>
            </a:r>
            <a:endParaRPr lang="es-CO" sz="1800" kern="1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CO" sz="1800" kern="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Carulla, </a:t>
            </a:r>
            <a:r>
              <a:rPr lang="es-CO" sz="1800" kern="100" dirty="0" err="1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Chincalito</a:t>
            </a:r>
            <a:r>
              <a:rPr lang="es-CO" sz="1800" kern="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Del campo, Doña panela, </a:t>
            </a:r>
            <a:r>
              <a:rPr lang="es-CO" sz="1800" kern="100" dirty="0" err="1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Dorigenn</a:t>
            </a:r>
            <a:r>
              <a:rPr lang="es-CO" sz="1800" kern="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Dulcecita, </a:t>
            </a:r>
            <a:r>
              <a:rPr lang="es-CO" sz="1800" kern="100" dirty="0" err="1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Ekono</a:t>
            </a:r>
            <a:r>
              <a:rPr lang="es-CO" sz="1800" kern="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El trapiche, El trébol, </a:t>
            </a:r>
            <a:r>
              <a:rPr lang="es-CO" sz="1800" kern="100" dirty="0" err="1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Fonce</a:t>
            </a:r>
            <a:r>
              <a:rPr lang="es-CO" sz="1800" kern="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La Chincha, La Meseta, La Palestina, La Tobiana, Mesa Baja, Orquídea, Panela Colombia, Regional EP, San Joaquín, Tradición del campo.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s-CO" sz="1800" kern="1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913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9E017-4EC3-5C27-5E47-1995D4376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804393E8-1B4B-4D44-BBE2-A3AA3E93F613}"/>
              </a:ext>
            </a:extLst>
          </p:cNvPr>
          <p:cNvSpPr txBox="1"/>
          <p:nvPr/>
        </p:nvSpPr>
        <p:spPr>
          <a:xfrm>
            <a:off x="3131726" y="4599974"/>
            <a:ext cx="6621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b="1" dirty="0"/>
              <a:t>Alkosto: </a:t>
            </a:r>
            <a:r>
              <a:rPr lang="es-CO" dirty="0"/>
              <a:t>5 marcas / </a:t>
            </a:r>
            <a:r>
              <a:rPr lang="en-US" dirty="0" err="1"/>
              <a:t>Presentacion</a:t>
            </a:r>
            <a:r>
              <a:rPr lang="en-US" dirty="0"/>
              <a:t> (</a:t>
            </a:r>
            <a:r>
              <a:rPr lang="en-US" dirty="0" err="1"/>
              <a:t>Bloque</a:t>
            </a:r>
            <a:r>
              <a:rPr lang="en-US" dirty="0"/>
              <a:t>, </a:t>
            </a:r>
            <a:r>
              <a:rPr lang="en-US" dirty="0" err="1"/>
              <a:t>Pulverizada</a:t>
            </a:r>
            <a:r>
              <a:rPr lang="en-US" dirty="0"/>
              <a:t> y Sachet)</a:t>
            </a:r>
            <a:endParaRPr lang="es-C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kern="1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Alkosto, Doña </a:t>
            </a:r>
            <a:r>
              <a:rPr lang="en-US" kern="1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Panela, Panela Colombia, </a:t>
            </a:r>
            <a:r>
              <a:rPr lang="en-US" kern="1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Fonce</a:t>
            </a:r>
            <a:r>
              <a:rPr lang="en-US" kern="1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Panela natural Colombia.</a:t>
            </a:r>
            <a:endParaRPr lang="es-CO" dirty="0"/>
          </a:p>
        </p:txBody>
      </p:sp>
      <p:pic>
        <p:nvPicPr>
          <p:cNvPr id="8" name="Picture 2" descr="Qué pasará con los Supermercados Olímpica en Colombia?: así se pronunció el  dueño - AS Colombia">
            <a:extLst>
              <a:ext uri="{FF2B5EF4-FFF2-40B4-BE49-F238E27FC236}">
                <a16:creationId xmlns:a16="http://schemas.microsoft.com/office/drawing/2014/main" id="{52DF626E-CF16-4968-B947-2430480193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28"/>
          <a:stretch/>
        </p:blipFill>
        <p:spPr bwMode="auto">
          <a:xfrm>
            <a:off x="1068575" y="1562100"/>
            <a:ext cx="1229533" cy="74111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43C3CED9-4BA9-4691-A877-5E45E044CACF}"/>
              </a:ext>
            </a:extLst>
          </p:cNvPr>
          <p:cNvSpPr txBox="1"/>
          <p:nvPr/>
        </p:nvSpPr>
        <p:spPr>
          <a:xfrm>
            <a:off x="2600325" y="1411285"/>
            <a:ext cx="7467600" cy="671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CO" b="1" dirty="0" err="1"/>
              <a:t>Olimpica</a:t>
            </a:r>
            <a:r>
              <a:rPr lang="es-CO" b="1" dirty="0"/>
              <a:t>: </a:t>
            </a:r>
            <a:r>
              <a:rPr lang="es-CO" dirty="0"/>
              <a:t>5 marcas / </a:t>
            </a:r>
            <a:r>
              <a:rPr lang="en-US" dirty="0" err="1"/>
              <a:t>Presentacion</a:t>
            </a:r>
            <a:r>
              <a:rPr lang="en-US" dirty="0"/>
              <a:t> (</a:t>
            </a:r>
            <a:r>
              <a:rPr lang="en-US" dirty="0" err="1"/>
              <a:t>Bloque</a:t>
            </a:r>
            <a:r>
              <a:rPr lang="en-US" dirty="0"/>
              <a:t>, </a:t>
            </a:r>
            <a:r>
              <a:rPr lang="en-US" dirty="0" err="1"/>
              <a:t>Pulverizada</a:t>
            </a:r>
            <a:r>
              <a:rPr lang="en-US" dirty="0"/>
              <a:t> y Sachet)</a:t>
            </a:r>
            <a:endParaRPr lang="es-CO" kern="1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CO" kern="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trapiche, La </a:t>
            </a:r>
            <a:r>
              <a:rPr lang="es-CO" kern="100" dirty="0" err="1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Nocaimera</a:t>
            </a:r>
            <a:r>
              <a:rPr lang="es-CO" kern="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Medalla de oro, Olímpica, Sandi Panela.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57C8BFE-53EA-498E-8B66-F180D6DE0193}"/>
              </a:ext>
            </a:extLst>
          </p:cNvPr>
          <p:cNvSpPr txBox="1"/>
          <p:nvPr/>
        </p:nvSpPr>
        <p:spPr>
          <a:xfrm>
            <a:off x="3269840" y="230854"/>
            <a:ext cx="56523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2800" b="1" spc="-105" dirty="0">
                <a:solidFill>
                  <a:srgbClr val="FFA100"/>
                </a:solidFill>
                <a:latin typeface="Calibri"/>
                <a:cs typeface="Calibri"/>
              </a:rPr>
              <a:t>MARCAS EN LAS GRANDES SUPERFICIES </a:t>
            </a:r>
            <a:endParaRPr lang="es-CO" sz="2800" dirty="0"/>
          </a:p>
        </p:txBody>
      </p:sp>
      <p:pic>
        <p:nvPicPr>
          <p:cNvPr id="1026" name="Picture 2" descr="Así es Makro, la cadena de tiendas de autoservicio y online ...">
            <a:extLst>
              <a:ext uri="{FF2B5EF4-FFF2-40B4-BE49-F238E27FC236}">
                <a16:creationId xmlns:a16="http://schemas.microsoft.com/office/drawing/2014/main" id="{A48B461B-75B6-44EC-888D-B415C9169D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575" y="3144465"/>
            <a:ext cx="1301966" cy="74111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lkosto no frenó el registro del lema comercial 'El Símbolo ...">
            <a:extLst>
              <a:ext uri="{FF2B5EF4-FFF2-40B4-BE49-F238E27FC236}">
                <a16:creationId xmlns:a16="http://schemas.microsoft.com/office/drawing/2014/main" id="{661331CE-3B15-4770-904A-F9344499A4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501" y="4599974"/>
            <a:ext cx="1301966" cy="86797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B775A340-E6EE-4309-B5FE-FE3D21C600E8}"/>
              </a:ext>
            </a:extLst>
          </p:cNvPr>
          <p:cNvSpPr txBox="1"/>
          <p:nvPr/>
        </p:nvSpPr>
        <p:spPr>
          <a:xfrm>
            <a:off x="3131726" y="2821299"/>
            <a:ext cx="68123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b="1" dirty="0"/>
              <a:t>Makro: </a:t>
            </a:r>
            <a:r>
              <a:rPr lang="es-CO" dirty="0"/>
              <a:t>9 marcas / </a:t>
            </a:r>
            <a:r>
              <a:rPr lang="en-US" dirty="0" err="1"/>
              <a:t>Presentacion</a:t>
            </a:r>
            <a:r>
              <a:rPr lang="en-US" dirty="0"/>
              <a:t> (</a:t>
            </a:r>
            <a:r>
              <a:rPr lang="en-US" dirty="0" err="1"/>
              <a:t>Bloque</a:t>
            </a:r>
            <a:r>
              <a:rPr lang="en-US" dirty="0"/>
              <a:t>, </a:t>
            </a:r>
            <a:r>
              <a:rPr lang="en-US" dirty="0" err="1"/>
              <a:t>Pulverizada</a:t>
            </a:r>
            <a:r>
              <a:rPr lang="en-US" dirty="0"/>
              <a:t> y Sachet)</a:t>
            </a:r>
            <a:endParaRPr lang="es-C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kern="1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Doña panela, M</a:t>
            </a:r>
            <a:r>
              <a:rPr lang="en-US" kern="1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&amp;C, </a:t>
            </a:r>
            <a:r>
              <a:rPr lang="en-US" kern="1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Aro</a:t>
            </a:r>
            <a:r>
              <a:rPr lang="en-US" kern="1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kern="1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Azua</a:t>
            </a:r>
            <a:r>
              <a:rPr lang="en-US" kern="1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kern="1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Fonce</a:t>
            </a:r>
            <a:r>
              <a:rPr lang="en-US" kern="1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Bellavista, La </a:t>
            </a:r>
            <a:r>
              <a:rPr lang="en-US" kern="1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rendidora</a:t>
            </a:r>
            <a:r>
              <a:rPr lang="en-US" kern="1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kern="1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Panelissima</a:t>
            </a:r>
            <a:r>
              <a:rPr lang="en-US" kern="1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kern="100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Jaibel</a:t>
            </a:r>
            <a:r>
              <a:rPr lang="en-US" kern="1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CO" kern="10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33932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9E017-4EC3-5C27-5E47-1995D4376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51F9B047-35F8-4C8A-9788-1A6CC983B416}"/>
              </a:ext>
            </a:extLst>
          </p:cNvPr>
          <p:cNvSpPr txBox="1"/>
          <p:nvPr/>
        </p:nvSpPr>
        <p:spPr>
          <a:xfrm>
            <a:off x="2792591" y="296915"/>
            <a:ext cx="660681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spc="-105" dirty="0">
                <a:solidFill>
                  <a:srgbClr val="FFA100"/>
                </a:solidFill>
                <a:latin typeface="Calibri"/>
                <a:cs typeface="Calibri"/>
              </a:rPr>
              <a:t>C</a:t>
            </a:r>
            <a:r>
              <a:rPr lang="es-CO" sz="2800" b="1" spc="-105" dirty="0">
                <a:solidFill>
                  <a:srgbClr val="FFA100"/>
                </a:solidFill>
                <a:latin typeface="Calibri"/>
                <a:cs typeface="Calibri"/>
              </a:rPr>
              <a:t>OMPARACION DE PRECIOS FEBRERO Y MAYO</a:t>
            </a:r>
          </a:p>
          <a:p>
            <a:pPr algn="ctr"/>
            <a:r>
              <a:rPr lang="es-CO" sz="2800" b="1" spc="-105" dirty="0">
                <a:solidFill>
                  <a:srgbClr val="FFA100"/>
                </a:solidFill>
                <a:latin typeface="Calibri"/>
                <a:cs typeface="Calibri"/>
              </a:rPr>
              <a:t>GRANDES SUPERFICIES (BLOQUE)</a:t>
            </a:r>
            <a:endParaRPr lang="es-CO" sz="2800" dirty="0"/>
          </a:p>
        </p:txBody>
      </p:sp>
      <p:graphicFrame>
        <p:nvGraphicFramePr>
          <p:cNvPr id="2" name="Objeto 1">
            <a:extLst>
              <a:ext uri="{FF2B5EF4-FFF2-40B4-BE49-F238E27FC236}">
                <a16:creationId xmlns:a16="http://schemas.microsoft.com/office/drawing/2014/main" id="{A82CE3D4-F950-4012-B19D-726B6801F8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4231786"/>
              </p:ext>
            </p:extLst>
          </p:nvPr>
        </p:nvGraphicFramePr>
        <p:xfrm>
          <a:off x="973138" y="1644650"/>
          <a:ext cx="6721475" cy="147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" name="Worksheet" r:id="rId4" imgW="6721053" imgH="1470723" progId="Excel.Sheet.12">
                  <p:embed/>
                </p:oleObj>
              </mc:Choice>
              <mc:Fallback>
                <p:oleObj name="Worksheet" r:id="rId4" imgW="6721053" imgH="147072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73138" y="1644650"/>
                        <a:ext cx="6721475" cy="1470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753F2F19-FEA9-402B-B798-F9A0C0CFE3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5388960"/>
              </p:ext>
            </p:extLst>
          </p:nvPr>
        </p:nvGraphicFramePr>
        <p:xfrm>
          <a:off x="1303020" y="3204210"/>
          <a:ext cx="5356860" cy="2907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9F1B2DF5-28F8-4A9D-83BC-698E916693E4}"/>
              </a:ext>
            </a:extLst>
          </p:cNvPr>
          <p:cNvSpPr txBox="1"/>
          <p:nvPr/>
        </p:nvSpPr>
        <p:spPr>
          <a:xfrm rot="16200000">
            <a:off x="5514104" y="4416886"/>
            <a:ext cx="15589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Presentaci</a:t>
            </a:r>
            <a:r>
              <a:rPr lang="es-CO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ó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n de </a:t>
            </a:r>
            <a:r>
              <a:rPr lang="en-US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menor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 gr</a:t>
            </a:r>
            <a:endParaRPr lang="es-CO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D0A4470-439C-4EA3-86CD-A8E897E3BF78}"/>
              </a:ext>
            </a:extLst>
          </p:cNvPr>
          <p:cNvSpPr txBox="1"/>
          <p:nvPr/>
        </p:nvSpPr>
        <p:spPr>
          <a:xfrm>
            <a:off x="8353425" y="1895434"/>
            <a:ext cx="33147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Durante los meses analizados, se observó un incremento considerable en los precios de la panela en presentación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bloque.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El caso más destacado fue el del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almacén Éxito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, donde se registró un aumento de hasta el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25,93 %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. En contraste, con los almacenes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Zapatoca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, la variación fue nula, con un alza del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0%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. Y en Makro y Jumbo al igual un 0% debido a que no se encontraron estas mismas presentaciones en el mes de mayo.</a:t>
            </a:r>
          </a:p>
          <a:p>
            <a:pPr algn="just"/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En caso Alkosto, el precio fue un poco mayor debido a que no se identifico un menor gramaje en esta presentación, sin embargo también se ve reflejado un aumento significativo con un 4,40%.</a:t>
            </a:r>
          </a:p>
          <a:p>
            <a:pPr algn="just"/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089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9E017-4EC3-5C27-5E47-1995D4376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51F9B047-35F8-4C8A-9788-1A6CC983B416}"/>
              </a:ext>
            </a:extLst>
          </p:cNvPr>
          <p:cNvSpPr txBox="1"/>
          <p:nvPr/>
        </p:nvSpPr>
        <p:spPr>
          <a:xfrm>
            <a:off x="2792591" y="296915"/>
            <a:ext cx="660681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spc="-105" dirty="0">
                <a:solidFill>
                  <a:srgbClr val="FFA100"/>
                </a:solidFill>
                <a:latin typeface="Calibri"/>
                <a:cs typeface="Calibri"/>
              </a:rPr>
              <a:t>C</a:t>
            </a:r>
            <a:r>
              <a:rPr lang="es-CO" sz="2800" b="1" spc="-105" dirty="0">
                <a:solidFill>
                  <a:srgbClr val="FFA100"/>
                </a:solidFill>
                <a:latin typeface="Calibri"/>
                <a:cs typeface="Calibri"/>
              </a:rPr>
              <a:t>OMPARACION DE PRECIOS FEBRERO Y MAYO</a:t>
            </a:r>
          </a:p>
          <a:p>
            <a:pPr algn="ctr"/>
            <a:r>
              <a:rPr lang="es-CO" sz="2800" b="1" spc="-105" dirty="0">
                <a:solidFill>
                  <a:srgbClr val="FFA100"/>
                </a:solidFill>
                <a:latin typeface="Calibri"/>
                <a:cs typeface="Calibri"/>
              </a:rPr>
              <a:t>GRANDES SUPERFICIES (CUBOS)</a:t>
            </a:r>
            <a:endParaRPr lang="es-CO" sz="2800" dirty="0"/>
          </a:p>
        </p:txBody>
      </p:sp>
      <p:graphicFrame>
        <p:nvGraphicFramePr>
          <p:cNvPr id="2" name="Objeto 1">
            <a:extLst>
              <a:ext uri="{FF2B5EF4-FFF2-40B4-BE49-F238E27FC236}">
                <a16:creationId xmlns:a16="http://schemas.microsoft.com/office/drawing/2014/main" id="{30BD15A2-B9AE-4776-A6D4-CDF5751652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9417072"/>
              </p:ext>
            </p:extLst>
          </p:nvPr>
        </p:nvGraphicFramePr>
        <p:xfrm>
          <a:off x="782638" y="1534160"/>
          <a:ext cx="6721475" cy="147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2" name="Worksheet" r:id="rId4" imgW="6721053" imgH="1470723" progId="Excel.Sheet.12">
                  <p:embed/>
                </p:oleObj>
              </mc:Choice>
              <mc:Fallback>
                <p:oleObj name="Worksheet" r:id="rId4" imgW="6721053" imgH="147072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82638" y="1534160"/>
                        <a:ext cx="6721475" cy="1470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1BCCD4DE-2072-40AC-9AAD-8ABD0B72BB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8834982"/>
              </p:ext>
            </p:extLst>
          </p:nvPr>
        </p:nvGraphicFramePr>
        <p:xfrm>
          <a:off x="1464945" y="3080385"/>
          <a:ext cx="5356860" cy="2907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373A8BC8-A98B-42AE-9196-D511F006E8CB}"/>
              </a:ext>
            </a:extLst>
          </p:cNvPr>
          <p:cNvSpPr txBox="1"/>
          <p:nvPr/>
        </p:nvSpPr>
        <p:spPr>
          <a:xfrm>
            <a:off x="8401050" y="1905506"/>
            <a:ext cx="3276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En la presente comparativa de precios para la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panela en presentación cubos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, se destaca un incremento en el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almacén Éxito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, con una variación del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14,46 %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, seguido por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Zapatoca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con un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5,63 %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Makro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con un aumento del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5,08 %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b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Por el contrario, los precios se mantuvieron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estables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en los almacenes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Olímpica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Carulla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Alkosto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b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En el caso de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Jumbo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, se identificó una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ausencia de oferta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para esta presentación, lo que podría representar una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oportunidad de inserción comercial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para nuevos proveedores, o bien evidenciar una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alta rotación del producto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en dicho punto de venta. </a:t>
            </a:r>
            <a:endParaRPr lang="es-CO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000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9E017-4EC3-5C27-5E47-1995D4376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51F9B047-35F8-4C8A-9788-1A6CC983B416}"/>
              </a:ext>
            </a:extLst>
          </p:cNvPr>
          <p:cNvSpPr txBox="1"/>
          <p:nvPr/>
        </p:nvSpPr>
        <p:spPr>
          <a:xfrm>
            <a:off x="2792591" y="296915"/>
            <a:ext cx="660681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spc="-105" dirty="0">
                <a:solidFill>
                  <a:srgbClr val="FFA100"/>
                </a:solidFill>
                <a:latin typeface="Calibri"/>
                <a:cs typeface="Calibri"/>
              </a:rPr>
              <a:t>C</a:t>
            </a:r>
            <a:r>
              <a:rPr lang="es-CO" sz="2800" b="1" spc="-105" dirty="0">
                <a:solidFill>
                  <a:srgbClr val="FFA100"/>
                </a:solidFill>
                <a:latin typeface="Calibri"/>
                <a:cs typeface="Calibri"/>
              </a:rPr>
              <a:t>OMPARACION DE PRECIOS FEBRERO Y MAYO</a:t>
            </a:r>
          </a:p>
          <a:p>
            <a:pPr algn="ctr"/>
            <a:r>
              <a:rPr lang="es-CO" sz="2800" b="1" spc="-105" dirty="0">
                <a:solidFill>
                  <a:srgbClr val="FFA100"/>
                </a:solidFill>
                <a:latin typeface="Calibri"/>
                <a:cs typeface="Calibri"/>
              </a:rPr>
              <a:t>GRANDES SUPERFICIES (PASTILLA)</a:t>
            </a:r>
            <a:endParaRPr lang="es-CO" sz="28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CFBAC0C-040F-4A7B-9CC4-B990F2B6A580}"/>
              </a:ext>
            </a:extLst>
          </p:cNvPr>
          <p:cNvSpPr txBox="1"/>
          <p:nvPr/>
        </p:nvSpPr>
        <p:spPr>
          <a:xfrm>
            <a:off x="8010525" y="1895475"/>
            <a:ext cx="33147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Durante los meses analizados, se observó un incremento considerable en los precios de la panela en presentación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pastilla.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El caso más destacado fue el del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almacén Éxito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, donde se registró un aumento de hasta el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39,68 %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. En contraste, en el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almacén Olímpica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, la variación fue nula, con un alza del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0%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Estas cifras reflejan una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diferencia sustancial en los precios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de un mismo producto entre establecimientos, lo cual puede impactar tanto al consumidor final como a los productores y comercializadores del sector panelero. Esta situación resalta la importancia de fortalecer los canales de distribución y promover estrategias de comercialización más equitativas y transparentes.</a:t>
            </a:r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416E3D79-1C82-47AE-8C22-5537745694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171422"/>
              </p:ext>
            </p:extLst>
          </p:nvPr>
        </p:nvGraphicFramePr>
        <p:xfrm>
          <a:off x="723900" y="1727835"/>
          <a:ext cx="6705600" cy="1463040"/>
        </p:xfrm>
        <a:graphic>
          <a:graphicData uri="http://schemas.openxmlformats.org/drawingml/2006/table">
            <a:tbl>
              <a:tblPr/>
              <a:tblGrid>
                <a:gridCol w="1181100">
                  <a:extLst>
                    <a:ext uri="{9D8B030D-6E8A-4147-A177-3AD203B41FA5}">
                      <a16:colId xmlns:a16="http://schemas.microsoft.com/office/drawing/2014/main" val="3852513972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2957692254"/>
                    </a:ext>
                  </a:extLst>
                </a:gridCol>
                <a:gridCol w="1282700">
                  <a:extLst>
                    <a:ext uri="{9D8B030D-6E8A-4147-A177-3AD203B41FA5}">
                      <a16:colId xmlns:a16="http://schemas.microsoft.com/office/drawing/2014/main" val="811265437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7395891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170467686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99151807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SUPERMERCADO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PRESENTACION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PRECIO FEBRERO 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PRECIO MAYO 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DIFERENCIA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INCREMENTO %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40309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Zapatoca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Pastilla 900gr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7.200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7.300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100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720995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Exito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Pastilla 900gr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8.627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12.050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3.423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39,68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891088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Jumbo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Pastilla 900gr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9.690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10.650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960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9,91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034475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Makro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Pastilla 1000gr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9.000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10.550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1.550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17,22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53723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Oimpica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Pastilla 960gr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9.900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9.900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-  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50896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Carulla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Pastilla 900gr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10.880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12.800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1.920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17,65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478084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Alkosto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Pastilla 900gr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10.600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10.800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200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896912"/>
                  </a:ext>
                </a:extLst>
              </a:tr>
            </a:tbl>
          </a:graphicData>
        </a:graphic>
      </p:graphicFrame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358AA7E2-85C5-4148-AA4B-C487FB6CED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6985189"/>
              </p:ext>
            </p:extLst>
          </p:nvPr>
        </p:nvGraphicFramePr>
        <p:xfrm>
          <a:off x="1398270" y="3190875"/>
          <a:ext cx="5356860" cy="2907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07132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9E017-4EC3-5C27-5E47-1995D4376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51F9B047-35F8-4C8A-9788-1A6CC983B416}"/>
              </a:ext>
            </a:extLst>
          </p:cNvPr>
          <p:cNvSpPr txBox="1"/>
          <p:nvPr/>
        </p:nvSpPr>
        <p:spPr>
          <a:xfrm>
            <a:off x="2792591" y="296915"/>
            <a:ext cx="660681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spc="-105" dirty="0">
                <a:solidFill>
                  <a:srgbClr val="FFA100"/>
                </a:solidFill>
                <a:latin typeface="Calibri"/>
                <a:cs typeface="Calibri"/>
              </a:rPr>
              <a:t>C</a:t>
            </a:r>
            <a:r>
              <a:rPr lang="es-CO" sz="2800" b="1" spc="-105" dirty="0">
                <a:solidFill>
                  <a:srgbClr val="FFA100"/>
                </a:solidFill>
                <a:latin typeface="Calibri"/>
                <a:cs typeface="Calibri"/>
              </a:rPr>
              <a:t>OMPARACION DE PRECIOS FEBRERO Y MAYO</a:t>
            </a:r>
          </a:p>
          <a:p>
            <a:pPr algn="ctr"/>
            <a:r>
              <a:rPr lang="es-CO" sz="2800" b="1" spc="-105" dirty="0">
                <a:solidFill>
                  <a:srgbClr val="FFA100"/>
                </a:solidFill>
                <a:latin typeface="Calibri"/>
                <a:cs typeface="Calibri"/>
              </a:rPr>
              <a:t>GRANDES SUPERFICIES (PULVERIZADA)</a:t>
            </a:r>
            <a:endParaRPr lang="es-CO" sz="2800" dirty="0"/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16DC5CF4-05D5-44A9-BD80-9D57FF9413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326693"/>
              </p:ext>
            </p:extLst>
          </p:nvPr>
        </p:nvGraphicFramePr>
        <p:xfrm>
          <a:off x="447675" y="1486094"/>
          <a:ext cx="6705600" cy="1463040"/>
        </p:xfrm>
        <a:graphic>
          <a:graphicData uri="http://schemas.openxmlformats.org/drawingml/2006/table">
            <a:tbl>
              <a:tblPr/>
              <a:tblGrid>
                <a:gridCol w="1181100">
                  <a:extLst>
                    <a:ext uri="{9D8B030D-6E8A-4147-A177-3AD203B41FA5}">
                      <a16:colId xmlns:a16="http://schemas.microsoft.com/office/drawing/2014/main" val="1761672293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1116850912"/>
                    </a:ext>
                  </a:extLst>
                </a:gridCol>
                <a:gridCol w="1282700">
                  <a:extLst>
                    <a:ext uri="{9D8B030D-6E8A-4147-A177-3AD203B41FA5}">
                      <a16:colId xmlns:a16="http://schemas.microsoft.com/office/drawing/2014/main" val="1169197131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339870658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801406008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653195712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SUPERMERCADO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PRESENTACION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PRECIO FEBRERO 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PRECIO MAYO 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DIFERENCIA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INCREMENTO %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75498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Zapatoca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Pulverizada 500gr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4.800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6.300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1.500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31,25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47576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Exito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Pulverizada 500gr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4.870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5.770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900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18,48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197884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Jumbo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Pulverizada 500gr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5.790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6.390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600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10,36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790834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Makro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Pulverizada 500gr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AGOTADO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6.400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-  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APLICA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190875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Oimpica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Pulverizada 500gr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4.990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6.500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1.510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30,26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25879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Carulla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Pulverizada 500gr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5.300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6.450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1.150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21,70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269227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Alkosto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Pulverizada 500gr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7.900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8.000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100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260160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6CD68706-BBB2-4013-B975-CD85A18CABD9}"/>
              </a:ext>
            </a:extLst>
          </p:cNvPr>
          <p:cNvSpPr txBox="1"/>
          <p:nvPr/>
        </p:nvSpPr>
        <p:spPr>
          <a:xfrm>
            <a:off x="7791450" y="1952625"/>
            <a:ext cx="368617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Durante el periodo analizado, se evidenció un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ligero incremento en los precios de la panela en presentación pulverizada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. El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almacén Zapatoca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registró el mayor aumento, con una variación del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31,25 %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, mientras que en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Alkosto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el ajuste fue mínimo, con apenas un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1,27 %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Asimismo, se identificó que en el supermercado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Makro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no se encontró disponibilidad del producto en algunos meses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, lo cual podría atribuirse a:</a:t>
            </a:r>
          </a:p>
          <a:p>
            <a:pPr algn="just"/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baja oferta por parte de los productores.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Un posible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desinterés del canal comercial.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alta rotación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de esta presentación específica.</a:t>
            </a: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06AF71BA-0355-47BA-8791-D117E99C27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9804588"/>
              </p:ext>
            </p:extLst>
          </p:nvPr>
        </p:nvGraphicFramePr>
        <p:xfrm>
          <a:off x="1049655" y="3184206"/>
          <a:ext cx="5501640" cy="2415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99914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9E017-4EC3-5C27-5E47-1995D4376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51F9B047-35F8-4C8A-9788-1A6CC983B416}"/>
              </a:ext>
            </a:extLst>
          </p:cNvPr>
          <p:cNvSpPr txBox="1"/>
          <p:nvPr/>
        </p:nvSpPr>
        <p:spPr>
          <a:xfrm>
            <a:off x="2792591" y="296915"/>
            <a:ext cx="660681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spc="-105" dirty="0">
                <a:solidFill>
                  <a:srgbClr val="FFA100"/>
                </a:solidFill>
                <a:latin typeface="Calibri"/>
                <a:cs typeface="Calibri"/>
              </a:rPr>
              <a:t>C</a:t>
            </a:r>
            <a:r>
              <a:rPr lang="es-CO" sz="2800" b="1" spc="-105" dirty="0">
                <a:solidFill>
                  <a:srgbClr val="FFA100"/>
                </a:solidFill>
                <a:latin typeface="Calibri"/>
                <a:cs typeface="Calibri"/>
              </a:rPr>
              <a:t>OMPARACION DE PRECIOS FEBRERO Y MAYO</a:t>
            </a:r>
          </a:p>
          <a:p>
            <a:pPr algn="ctr"/>
            <a:r>
              <a:rPr lang="es-CO" sz="2800" b="1" spc="-105" dirty="0">
                <a:solidFill>
                  <a:srgbClr val="FFA100"/>
                </a:solidFill>
                <a:latin typeface="Calibri"/>
                <a:cs typeface="Calibri"/>
              </a:rPr>
              <a:t>GRANDES SUPERFICIES (SACHET)</a:t>
            </a:r>
            <a:endParaRPr lang="es-CO" sz="2800" dirty="0"/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77A27E55-6F0B-4C81-BCC9-151699566F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52640"/>
              </p:ext>
            </p:extLst>
          </p:nvPr>
        </p:nvGraphicFramePr>
        <p:xfrm>
          <a:off x="781050" y="1469549"/>
          <a:ext cx="6705600" cy="1463040"/>
        </p:xfrm>
        <a:graphic>
          <a:graphicData uri="http://schemas.openxmlformats.org/drawingml/2006/table">
            <a:tbl>
              <a:tblPr/>
              <a:tblGrid>
                <a:gridCol w="1181100">
                  <a:extLst>
                    <a:ext uri="{9D8B030D-6E8A-4147-A177-3AD203B41FA5}">
                      <a16:colId xmlns:a16="http://schemas.microsoft.com/office/drawing/2014/main" val="1888606792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1611712281"/>
                    </a:ext>
                  </a:extLst>
                </a:gridCol>
                <a:gridCol w="1282700">
                  <a:extLst>
                    <a:ext uri="{9D8B030D-6E8A-4147-A177-3AD203B41FA5}">
                      <a16:colId xmlns:a16="http://schemas.microsoft.com/office/drawing/2014/main" val="106605161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04272365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680582508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775222110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SUPERMERCADO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PRESENTACION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PRECIO FEBRERO 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PRECIO MAYO 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DIFERENCIA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INCREMENTO %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12816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Zapatoca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Sachet 12gr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7.100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7.500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400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856964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Exito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 EXISTENCIAS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      -  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 -  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-  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936728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Jumbo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Sachet 6gr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5.710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5.710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-  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13744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Makro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Sachet 6gr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AGOTADO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5.800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-  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APLICA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858952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Oimpica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Sachet 6gr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AGOTADO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                     6.500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-  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NO APLICA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09668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Carulla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 EXISTENCIAS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-  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503998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Alkosto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Sachet 8gr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5.400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5.500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100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7770952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1DC347A1-D368-4A8F-BBA3-A5B29958C7A0}"/>
              </a:ext>
            </a:extLst>
          </p:cNvPr>
          <p:cNvSpPr txBox="1"/>
          <p:nvPr/>
        </p:nvSpPr>
        <p:spPr>
          <a:xfrm>
            <a:off x="8201025" y="1364774"/>
            <a:ext cx="3209925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Durante el periodo analizado, se evidenció una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poca o nula disponibilidad de la panela en presentación sachet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en supermercados como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Éxito y Carulla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. Esta situación puede explicarse por diversos factores:</a:t>
            </a:r>
          </a:p>
          <a:p>
            <a:pPr algn="just"/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Baja oferta por parte de los productores.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Desinterés del canal comercial.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Alta rotación del producto</a:t>
            </a:r>
          </a:p>
          <a:p>
            <a:pPr algn="just"/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En términos de precio, esta presentación mostró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incrementos menores frente a otras formas de panela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. En algunos almacenes el precio se mantuvo estable, mientras que en otros, el producto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solo estuvo disponible en ciertos periodos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Comparativamente: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Zapatoca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reportó un aumento del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5,63 %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Mientras que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Alkosto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presentó una variación leve del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1,85 %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F7BF3BC1-9C47-474C-BFF3-4BA207E0D4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2474502"/>
              </p:ext>
            </p:extLst>
          </p:nvPr>
        </p:nvGraphicFramePr>
        <p:xfrm>
          <a:off x="1579246" y="3151116"/>
          <a:ext cx="482346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16117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9E017-4EC3-5C27-5E47-1995D4376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51F9B047-35F8-4C8A-9788-1A6CC983B416}"/>
              </a:ext>
            </a:extLst>
          </p:cNvPr>
          <p:cNvSpPr txBox="1"/>
          <p:nvPr/>
        </p:nvSpPr>
        <p:spPr>
          <a:xfrm>
            <a:off x="3603272" y="268340"/>
            <a:ext cx="498545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spc="-105" dirty="0">
                <a:solidFill>
                  <a:srgbClr val="FFA100"/>
                </a:solidFill>
                <a:latin typeface="Calibri"/>
                <a:cs typeface="Calibri"/>
              </a:rPr>
              <a:t>% DE PRESENTACIONES POR SUPERMERCADO</a:t>
            </a:r>
            <a:endParaRPr lang="es-CO" sz="2800" dirty="0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7AC197DC-3ED4-4F93-8B53-228F4972090D}"/>
              </a:ext>
            </a:extLst>
          </p:cNvPr>
          <p:cNvSpPr/>
          <p:nvPr/>
        </p:nvSpPr>
        <p:spPr>
          <a:xfrm>
            <a:off x="1488722" y="1216169"/>
            <a:ext cx="1981200" cy="37217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ZAPATOCA</a:t>
            </a:r>
            <a:endParaRPr lang="es-CO" dirty="0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214A92E3-436A-4677-8F3A-AB763E7C3CE4}"/>
              </a:ext>
            </a:extLst>
          </p:cNvPr>
          <p:cNvSpPr/>
          <p:nvPr/>
        </p:nvSpPr>
        <p:spPr>
          <a:xfrm>
            <a:off x="5362571" y="1216169"/>
            <a:ext cx="1466852" cy="37217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EXITO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3F652D4C-A41D-4427-8056-D3B4FED7CE57}"/>
              </a:ext>
            </a:extLst>
          </p:cNvPr>
          <p:cNvSpPr/>
          <p:nvPr/>
        </p:nvSpPr>
        <p:spPr>
          <a:xfrm>
            <a:off x="8855427" y="1216169"/>
            <a:ext cx="1822098" cy="37217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JUMBO</a:t>
            </a:r>
            <a:endParaRPr lang="es-CO" dirty="0"/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D91DA680-C01B-4D1D-BBFB-E0EB68686560}"/>
              </a:ext>
            </a:extLst>
          </p:cNvPr>
          <p:cNvSpPr/>
          <p:nvPr/>
        </p:nvSpPr>
        <p:spPr>
          <a:xfrm>
            <a:off x="1126771" y="3427246"/>
            <a:ext cx="2807977" cy="32593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Según la gráfica, la presentación en pastilla es la de mayor participación en el portafolio de panela del almacén Zapatoca, representando un 31 % del total. Le siguen las presentaciones en cubos (24 %) y pulverizada (21 %), que también cuentan con una participación significativa en la oferta del establecimiento. La panela en bloque tiene una participación del 21 %, lo cual indica una oferta equilibrada frente a la pulverizada.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s-E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Por su parte, la presentación en sachet representa solo el 3 %, evidenciando una baja disponibilidad o menor rotación en comparación con las demás presentaciones, lo que podría reflejar una oportunidad de crecimiento comercial si se identifica una demanda potencial no atendida.</a:t>
            </a:r>
            <a:endParaRPr lang="es-CO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738A7F5A-6EA4-4D74-98AE-A0808D77A3F9}"/>
              </a:ext>
            </a:extLst>
          </p:cNvPr>
          <p:cNvSpPr/>
          <p:nvPr/>
        </p:nvSpPr>
        <p:spPr>
          <a:xfrm>
            <a:off x="4699624" y="3427247"/>
            <a:ext cx="2877191" cy="32593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En el almacén </a:t>
            </a:r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Éxito</a:t>
            </a: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, la </a:t>
            </a:r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presentación en bloque</a:t>
            </a: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 domina claramente la oferta de panela, con una participación del </a:t>
            </a:r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53 %</a:t>
            </a: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, posicionándose como la forma preferida o más ofertada en este establecimiento.</a:t>
            </a:r>
            <a:b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Le sigue la </a:t>
            </a:r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presentación en pastilla</a:t>
            </a: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, con un </a:t>
            </a:r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26 %</a:t>
            </a: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, lo que indica también una presencia relevante.</a:t>
            </a:r>
          </a:p>
          <a:p>
            <a:pPr algn="just"/>
            <a:b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Las presentaciones </a:t>
            </a:r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pulverizada (18 %)</a:t>
            </a: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cubos (3 %)</a:t>
            </a: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 tienen una participación menor, mientras que la </a:t>
            </a:r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presentación en sachet no está disponible (0 %)</a:t>
            </a: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, lo que representa una </a:t>
            </a:r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ausencia total en esta categoría</a:t>
            </a: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b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Esta falta de oferta en sachet podría interpretarse como una </a:t>
            </a:r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oportunidad para diversificar el portafolio</a:t>
            </a: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, especialmente si se identifica demanda por formatos prácticos y de consumo individual.</a:t>
            </a:r>
            <a:endParaRPr lang="es-CO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77684BF9-B25D-434C-A267-6846260C9980}"/>
              </a:ext>
            </a:extLst>
          </p:cNvPr>
          <p:cNvSpPr/>
          <p:nvPr/>
        </p:nvSpPr>
        <p:spPr>
          <a:xfrm>
            <a:off x="8257253" y="3427246"/>
            <a:ext cx="3009899" cy="32593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050" dirty="0">
                <a:latin typeface="Arial" panose="020B0604020202020204" pitchFamily="34" charset="0"/>
                <a:cs typeface="Arial" panose="020B0604020202020204" pitchFamily="34" charset="0"/>
              </a:rPr>
              <a:t>En el almacén </a:t>
            </a:r>
            <a:r>
              <a:rPr lang="es-ES" sz="1050" b="1" dirty="0">
                <a:latin typeface="Arial" panose="020B0604020202020204" pitchFamily="34" charset="0"/>
                <a:cs typeface="Arial" panose="020B0604020202020204" pitchFamily="34" charset="0"/>
              </a:rPr>
              <a:t>Jumbo</a:t>
            </a:r>
            <a:r>
              <a:rPr lang="es-ES" sz="1050" dirty="0">
                <a:latin typeface="Arial" panose="020B0604020202020204" pitchFamily="34" charset="0"/>
                <a:cs typeface="Arial" panose="020B0604020202020204" pitchFamily="34" charset="0"/>
              </a:rPr>
              <a:t>, la </a:t>
            </a:r>
            <a:r>
              <a:rPr lang="es-ES" sz="1050" b="1" dirty="0">
                <a:latin typeface="Arial" panose="020B0604020202020204" pitchFamily="34" charset="0"/>
                <a:cs typeface="Arial" panose="020B0604020202020204" pitchFamily="34" charset="0"/>
              </a:rPr>
              <a:t>presentación en bloque</a:t>
            </a:r>
            <a:r>
              <a:rPr lang="es-ES" sz="1050" dirty="0">
                <a:latin typeface="Arial" panose="020B0604020202020204" pitchFamily="34" charset="0"/>
                <a:cs typeface="Arial" panose="020B0604020202020204" pitchFamily="34" charset="0"/>
              </a:rPr>
              <a:t> es claramente la más predominante, representando el </a:t>
            </a:r>
            <a:r>
              <a:rPr lang="es-ES" sz="1050" b="1" dirty="0">
                <a:latin typeface="Arial" panose="020B0604020202020204" pitchFamily="34" charset="0"/>
                <a:cs typeface="Arial" panose="020B0604020202020204" pitchFamily="34" charset="0"/>
              </a:rPr>
              <a:t>54 %</a:t>
            </a:r>
            <a:r>
              <a:rPr lang="es-ES" sz="1050" dirty="0">
                <a:latin typeface="Arial" panose="020B0604020202020204" pitchFamily="34" charset="0"/>
                <a:cs typeface="Arial" panose="020B0604020202020204" pitchFamily="34" charset="0"/>
              </a:rPr>
              <a:t> del portafolio de panela disponible. </a:t>
            </a:r>
          </a:p>
          <a:p>
            <a:pPr algn="just"/>
            <a:endParaRPr lang="es-E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1050" dirty="0">
                <a:latin typeface="Arial" panose="020B0604020202020204" pitchFamily="34" charset="0"/>
                <a:cs typeface="Arial" panose="020B0604020202020204" pitchFamily="34" charset="0"/>
              </a:rPr>
              <a:t>Le siguen las presentaciones en </a:t>
            </a:r>
            <a:r>
              <a:rPr lang="es-ES" sz="1050" b="1" dirty="0">
                <a:latin typeface="Arial" panose="020B0604020202020204" pitchFamily="34" charset="0"/>
                <a:cs typeface="Arial" panose="020B0604020202020204" pitchFamily="34" charset="0"/>
              </a:rPr>
              <a:t>pastilla (23 %)</a:t>
            </a:r>
            <a:r>
              <a:rPr lang="es-ES" sz="105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050" b="1" dirty="0">
                <a:latin typeface="Arial" panose="020B0604020202020204" pitchFamily="34" charset="0"/>
                <a:cs typeface="Arial" panose="020B0604020202020204" pitchFamily="34" charset="0"/>
              </a:rPr>
              <a:t>pulverizada (15 %)</a:t>
            </a:r>
            <a:r>
              <a:rPr lang="es-ES" sz="105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sz="1050" b="1" dirty="0">
                <a:latin typeface="Arial" panose="020B0604020202020204" pitchFamily="34" charset="0"/>
                <a:cs typeface="Arial" panose="020B0604020202020204" pitchFamily="34" charset="0"/>
              </a:rPr>
              <a:t>sachet (8 %)</a:t>
            </a:r>
            <a:r>
              <a:rPr lang="es-ES" sz="1050" dirty="0">
                <a:latin typeface="Arial" panose="020B0604020202020204" pitchFamily="34" charset="0"/>
                <a:cs typeface="Arial" panose="020B0604020202020204" pitchFamily="34" charset="0"/>
              </a:rPr>
              <a:t>, que también cuentan con cierta presencia.</a:t>
            </a:r>
          </a:p>
          <a:p>
            <a:pPr algn="just"/>
            <a:br>
              <a:rPr lang="es-ES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050" dirty="0">
                <a:latin typeface="Arial" panose="020B0604020202020204" pitchFamily="34" charset="0"/>
                <a:cs typeface="Arial" panose="020B0604020202020204" pitchFamily="34" charset="0"/>
              </a:rPr>
              <a:t>Por otro lado, se evidencia una </a:t>
            </a:r>
            <a:r>
              <a:rPr lang="es-ES" sz="1050" b="1" dirty="0">
                <a:latin typeface="Arial" panose="020B0604020202020204" pitchFamily="34" charset="0"/>
                <a:cs typeface="Arial" panose="020B0604020202020204" pitchFamily="34" charset="0"/>
              </a:rPr>
              <a:t>ausencia total de la presentación en cubos (0 %)</a:t>
            </a:r>
            <a:r>
              <a:rPr lang="es-ES" sz="1050" dirty="0">
                <a:latin typeface="Arial" panose="020B0604020202020204" pitchFamily="34" charset="0"/>
                <a:cs typeface="Arial" panose="020B0604020202020204" pitchFamily="34" charset="0"/>
              </a:rPr>
              <a:t>, lo que puede interpretarse como una </a:t>
            </a:r>
            <a:r>
              <a:rPr lang="es-ES" sz="1050" b="1" dirty="0">
                <a:latin typeface="Arial" panose="020B0604020202020204" pitchFamily="34" charset="0"/>
                <a:cs typeface="Arial" panose="020B0604020202020204" pitchFamily="34" charset="0"/>
              </a:rPr>
              <a:t>oportunidad comercial</a:t>
            </a:r>
            <a:r>
              <a:rPr lang="es-ES" sz="1050" dirty="0">
                <a:latin typeface="Arial" panose="020B0604020202020204" pitchFamily="34" charset="0"/>
                <a:cs typeface="Arial" panose="020B0604020202020204" pitchFamily="34" charset="0"/>
              </a:rPr>
              <a:t> para introducir o fortalecer esta presentación, especialmente si se detecta demanda por formatos prácticos y </a:t>
            </a:r>
            <a:r>
              <a:rPr lang="es-ES" sz="1050" dirty="0" err="1">
                <a:latin typeface="Arial" panose="020B0604020202020204" pitchFamily="34" charset="0"/>
                <a:cs typeface="Arial" panose="020B0604020202020204" pitchFamily="34" charset="0"/>
              </a:rPr>
              <a:t>porcionados</a:t>
            </a:r>
            <a:r>
              <a:rPr lang="es-ES" sz="105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C0243F7C-CCCE-4BF8-9999-6944A957B94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1938697"/>
              </p:ext>
            </p:extLst>
          </p:nvPr>
        </p:nvGraphicFramePr>
        <p:xfrm>
          <a:off x="1103912" y="1655160"/>
          <a:ext cx="2750820" cy="1569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Gráfico 18">
            <a:extLst>
              <a:ext uri="{FF2B5EF4-FFF2-40B4-BE49-F238E27FC236}">
                <a16:creationId xmlns:a16="http://schemas.microsoft.com/office/drawing/2014/main" id="{DCA04565-0C21-43DC-8377-AB8C53A06B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3360677"/>
              </p:ext>
            </p:extLst>
          </p:nvPr>
        </p:nvGraphicFramePr>
        <p:xfrm>
          <a:off x="4720587" y="1743694"/>
          <a:ext cx="2750820" cy="1584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7163CF5B-9179-4431-8AB9-CDA4242AA0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5093850"/>
              </p:ext>
            </p:extLst>
          </p:nvPr>
        </p:nvGraphicFramePr>
        <p:xfrm>
          <a:off x="8257252" y="1758928"/>
          <a:ext cx="3009900" cy="1569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1165033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70A877332A8474B8B3248E7A83D931A" ma:contentTypeVersion="19" ma:contentTypeDescription="Crear nuevo documento." ma:contentTypeScope="" ma:versionID="528a373975e7b4930509a6149893557c">
  <xsd:schema xmlns:xsd="http://www.w3.org/2001/XMLSchema" xmlns:xs="http://www.w3.org/2001/XMLSchema" xmlns:p="http://schemas.microsoft.com/office/2006/metadata/properties" xmlns:ns2="817714d0-9e11-4eff-831d-829b05ec7e81" xmlns:ns3="11b6d920-c346-4d86-bc98-52b967453970" targetNamespace="http://schemas.microsoft.com/office/2006/metadata/properties" ma:root="true" ma:fieldsID="cf80a6b071680dd2465e7281ac08e8ba" ns2:_="" ns3:_="">
    <xsd:import namespace="817714d0-9e11-4eff-831d-829b05ec7e81"/>
    <xsd:import namespace="11b6d920-c346-4d86-bc98-52b96745397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7714d0-9e11-4eff-831d-829b05ec7e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Etiquetas de imagen" ma:readOnly="false" ma:fieldId="{5cf76f15-5ced-4ddc-b409-7134ff3c332f}" ma:taxonomyMulti="true" ma:sspId="1f5f1dd9-f139-4436-9fae-b1ec0ea0860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b6d920-c346-4d86-bc98-52b96745397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7b783697-bb25-4784-9e6c-4742a2cb675f}" ma:internalName="TaxCatchAll" ma:showField="CatchAllData" ma:web="11b6d920-c346-4d86-bc98-52b9674539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17714d0-9e11-4eff-831d-829b05ec7e81">
      <Terms xmlns="http://schemas.microsoft.com/office/infopath/2007/PartnerControls"/>
    </lcf76f155ced4ddcb4097134ff3c332f>
    <TaxCatchAll xmlns="11b6d920-c346-4d86-bc98-52b96745397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378A277-FB9A-48D3-B00F-E68EDCB2C9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7714d0-9e11-4eff-831d-829b05ec7e81"/>
    <ds:schemaRef ds:uri="11b6d920-c346-4d86-bc98-52b96745397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2941FAE-F7A5-4C6A-AAD0-3307614B9A5A}">
  <ds:schemaRefs>
    <ds:schemaRef ds:uri="http://schemas.microsoft.com/office/2006/metadata/properties"/>
    <ds:schemaRef ds:uri="http://schemas.microsoft.com/office/infopath/2007/PartnerControls"/>
    <ds:schemaRef ds:uri="817714d0-9e11-4eff-831d-829b05ec7e81"/>
    <ds:schemaRef ds:uri="11b6d920-c346-4d86-bc98-52b967453970"/>
  </ds:schemaRefs>
</ds:datastoreItem>
</file>

<file path=customXml/itemProps3.xml><?xml version="1.0" encoding="utf-8"?>
<ds:datastoreItem xmlns:ds="http://schemas.openxmlformats.org/officeDocument/2006/customXml" ds:itemID="{FE8051F2-37B1-4141-B90E-70037065AEB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1342</TotalTime>
  <Words>2550</Words>
  <Application>Microsoft Office PowerPoint</Application>
  <PresentationFormat>Panorámica</PresentationFormat>
  <Paragraphs>304</Paragraphs>
  <Slides>16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5" baseType="lpstr">
      <vt:lpstr>Aptos</vt:lpstr>
      <vt:lpstr>Aptos Display</vt:lpstr>
      <vt:lpstr>Arial</vt:lpstr>
      <vt:lpstr>Arial Narrow</vt:lpstr>
      <vt:lpstr>Calibri</vt:lpstr>
      <vt:lpstr>Symbol</vt:lpstr>
      <vt:lpstr>Times New Roman</vt:lpstr>
      <vt:lpstr>Tema de Office</vt:lpstr>
      <vt:lpstr>Hoja de cálculo de Microsoft Excel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Santiago Bañol</dc:creator>
  <cp:lastModifiedBy>User</cp:lastModifiedBy>
  <cp:revision>147</cp:revision>
  <dcterms:created xsi:type="dcterms:W3CDTF">2025-02-06T19:10:14Z</dcterms:created>
  <dcterms:modified xsi:type="dcterms:W3CDTF">2025-06-27T18:41:18Z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0x010100270A877332A8474B8B3248E7A83D931A</vt:lpwstr>
  </property>
  <property fmtid="{D5CDD505-2E9C-101B-9397-08002B2CF9AE}" pid="3" name="MediaServiceImageTags">
    <vt:lpwstr/>
  </property>
</Properties>
</file>