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14"/>
  </p:notesMasterIdLst>
  <p:sldIdLst>
    <p:sldId id="256" r:id="rId2"/>
    <p:sldId id="272" r:id="rId3"/>
    <p:sldId id="285" r:id="rId4"/>
    <p:sldId id="273" r:id="rId5"/>
    <p:sldId id="274" r:id="rId6"/>
    <p:sldId id="264" r:id="rId7"/>
    <p:sldId id="260" r:id="rId8"/>
    <p:sldId id="261" r:id="rId9"/>
    <p:sldId id="279" r:id="rId10"/>
    <p:sldId id="276" r:id="rId11"/>
    <p:sldId id="281" r:id="rId12"/>
    <p:sldId id="265" r:id="rId13"/>
  </p:sldIdLst>
  <p:sldSz cx="12192000" cy="6858000"/>
  <p:notesSz cx="6858000" cy="9144000"/>
  <p:embeddedFontLst>
    <p:embeddedFont>
      <p:font typeface="Play" panose="020B0604020202020204" charset="0"/>
      <p:regular r:id="rId15"/>
      <p:bold r:id="rId16"/>
    </p:embeddedFont>
    <p:embeddedFont>
      <p:font typeface="Roboto" panose="02000000000000000000" pitchFamily="2" charset="0"/>
      <p:regular r:id="rId17"/>
      <p:bold r:id="rId18"/>
      <p:italic r:id="rId19"/>
      <p:boldItalic r:id="rId20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34" roundtripDataSignature="AMtx7mgr4VmgyXNrR6EC/sPpPy+FoqWvP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FC6AE971-41F4-4FDE-9724-0CF8CE5C874E}">
  <a:tblStyle styleId="{FC6AE971-41F4-4FDE-9724-0CF8CE5C874E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/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99" d="100"/>
          <a:sy n="99" d="100"/>
        </p:scale>
        <p:origin x="114" y="2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4.fntdata"/><Relationship Id="rId3" Type="http://schemas.openxmlformats.org/officeDocument/2006/relationships/slide" Target="slides/slide2.xml"/><Relationship Id="rId34" Type="http://customschemas.google.com/relationships/presentationmetadata" Target="meta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3.fntdata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font" Target="fonts/font2.fntdata"/><Relationship Id="rId20" Type="http://schemas.openxmlformats.org/officeDocument/2006/relationships/font" Target="fonts/font6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font" Target="fonts/font1.fntdata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font" Target="fonts/font5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s-CO"/>
          </a:p>
        </p:txBody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  <p:txBody>
          <a:bodyPr/>
          <a:lstStyle/>
          <a:p>
            <a:endParaRPr lang="es-CO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8">
          <a:extLst>
            <a:ext uri="{FF2B5EF4-FFF2-40B4-BE49-F238E27FC236}">
              <a16:creationId xmlns:a16="http://schemas.microsoft.com/office/drawing/2014/main" id="{F03A6E74-13EE-2A52-72C8-EF35251D080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8:notes">
            <a:extLst>
              <a:ext uri="{FF2B5EF4-FFF2-40B4-BE49-F238E27FC236}">
                <a16:creationId xmlns:a16="http://schemas.microsoft.com/office/drawing/2014/main" id="{A0D05CBC-820B-AD50-6639-E07D64FF5FDE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0" name="Google Shape;160;p8:notes">
            <a:extLst>
              <a:ext uri="{FF2B5EF4-FFF2-40B4-BE49-F238E27FC236}">
                <a16:creationId xmlns:a16="http://schemas.microsoft.com/office/drawing/2014/main" id="{B89D9052-39F1-FC04-41A8-200C44ADAA07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  <p:txBody>
          <a:bodyPr/>
          <a:lstStyle/>
          <a:p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44066781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8">
          <a:extLst>
            <a:ext uri="{FF2B5EF4-FFF2-40B4-BE49-F238E27FC236}">
              <a16:creationId xmlns:a16="http://schemas.microsoft.com/office/drawing/2014/main" id="{7C1F58FB-46CD-F188-B993-64F305F3455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8:notes">
            <a:extLst>
              <a:ext uri="{FF2B5EF4-FFF2-40B4-BE49-F238E27FC236}">
                <a16:creationId xmlns:a16="http://schemas.microsoft.com/office/drawing/2014/main" id="{90EFA2DF-8DFE-FF0A-C244-115469CAFE06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0" name="Google Shape;160;p8:notes">
            <a:extLst>
              <a:ext uri="{FF2B5EF4-FFF2-40B4-BE49-F238E27FC236}">
                <a16:creationId xmlns:a16="http://schemas.microsoft.com/office/drawing/2014/main" id="{66453F57-C3A5-D15B-2395-F71642734BAF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  <p:txBody>
          <a:bodyPr/>
          <a:lstStyle/>
          <a:p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7252267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4" name="Google Shape;174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  <p:txBody>
          <a:bodyPr/>
          <a:lstStyle/>
          <a:p>
            <a:endParaRPr lang="es-CO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">
          <a:extLst>
            <a:ext uri="{FF2B5EF4-FFF2-40B4-BE49-F238E27FC236}">
              <a16:creationId xmlns:a16="http://schemas.microsoft.com/office/drawing/2014/main" id="{BB650BC3-916C-7D13-73DA-546352FE09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2:notes">
            <a:extLst>
              <a:ext uri="{FF2B5EF4-FFF2-40B4-BE49-F238E27FC236}">
                <a16:creationId xmlns:a16="http://schemas.microsoft.com/office/drawing/2014/main" id="{D12A7885-F2DD-0787-CF23-C83E9E7020C3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8" name="Google Shape;88;p2:notes">
            <a:extLst>
              <a:ext uri="{FF2B5EF4-FFF2-40B4-BE49-F238E27FC236}">
                <a16:creationId xmlns:a16="http://schemas.microsoft.com/office/drawing/2014/main" id="{706FB481-A6C5-EC76-B1EE-9AEF0036335A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  <p:txBody>
          <a:bodyPr/>
          <a:lstStyle/>
          <a:p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1210592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">
          <a:extLst>
            <a:ext uri="{FF2B5EF4-FFF2-40B4-BE49-F238E27FC236}">
              <a16:creationId xmlns:a16="http://schemas.microsoft.com/office/drawing/2014/main" id="{ED40FDFE-31B8-6690-3A71-528C900EED6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2:notes">
            <a:extLst>
              <a:ext uri="{FF2B5EF4-FFF2-40B4-BE49-F238E27FC236}">
                <a16:creationId xmlns:a16="http://schemas.microsoft.com/office/drawing/2014/main" id="{262EB282-96E3-E60E-E367-565297500938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8" name="Google Shape;88;p2:notes">
            <a:extLst>
              <a:ext uri="{FF2B5EF4-FFF2-40B4-BE49-F238E27FC236}">
                <a16:creationId xmlns:a16="http://schemas.microsoft.com/office/drawing/2014/main" id="{721AF1D4-F977-9FEC-FF70-A2125A799CD8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  <p:txBody>
          <a:bodyPr/>
          <a:lstStyle/>
          <a:p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51728912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>
          <a:extLst>
            <a:ext uri="{FF2B5EF4-FFF2-40B4-BE49-F238E27FC236}">
              <a16:creationId xmlns:a16="http://schemas.microsoft.com/office/drawing/2014/main" id="{0D284BDB-5648-6FBA-FC57-4245986808C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3:notes">
            <a:extLst>
              <a:ext uri="{FF2B5EF4-FFF2-40B4-BE49-F238E27FC236}">
                <a16:creationId xmlns:a16="http://schemas.microsoft.com/office/drawing/2014/main" id="{B06BAD97-2BCA-B62D-D848-FAC875E2B615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0" name="Google Shape;100;p3:notes">
            <a:extLst>
              <a:ext uri="{FF2B5EF4-FFF2-40B4-BE49-F238E27FC236}">
                <a16:creationId xmlns:a16="http://schemas.microsoft.com/office/drawing/2014/main" id="{7B46E948-0A39-0869-596E-01CD92B01D8A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  <p:txBody>
          <a:bodyPr/>
          <a:lstStyle/>
          <a:p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68522927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">
          <a:extLst>
            <a:ext uri="{FF2B5EF4-FFF2-40B4-BE49-F238E27FC236}">
              <a16:creationId xmlns:a16="http://schemas.microsoft.com/office/drawing/2014/main" id="{037B058F-C023-0882-C88B-24272324159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2:notes">
            <a:extLst>
              <a:ext uri="{FF2B5EF4-FFF2-40B4-BE49-F238E27FC236}">
                <a16:creationId xmlns:a16="http://schemas.microsoft.com/office/drawing/2014/main" id="{07E1C11F-6439-3FCA-2E04-5C1B580FBBE7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8" name="Google Shape;88;p2:notes">
            <a:extLst>
              <a:ext uri="{FF2B5EF4-FFF2-40B4-BE49-F238E27FC236}">
                <a16:creationId xmlns:a16="http://schemas.microsoft.com/office/drawing/2014/main" id="{02819660-FB42-47FA-A6FC-208E2E7452C7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  <p:txBody>
          <a:bodyPr/>
          <a:lstStyle/>
          <a:p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21989612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7" name="Google Shape;167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  <p:txBody>
          <a:bodyPr/>
          <a:lstStyle/>
          <a:p>
            <a:endParaRPr lang="es-CO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9" name="Google Shape;119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  <p:txBody>
          <a:bodyPr/>
          <a:lstStyle/>
          <a:p>
            <a:endParaRPr lang="es-CO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6" name="Google Shape;136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  <p:txBody>
          <a:bodyPr/>
          <a:lstStyle/>
          <a:p>
            <a:endParaRPr lang="es-CO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8">
          <a:extLst>
            <a:ext uri="{FF2B5EF4-FFF2-40B4-BE49-F238E27FC236}">
              <a16:creationId xmlns:a16="http://schemas.microsoft.com/office/drawing/2014/main" id="{25D41481-2E2D-2B05-CD89-5029251ADF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8:notes">
            <a:extLst>
              <a:ext uri="{FF2B5EF4-FFF2-40B4-BE49-F238E27FC236}">
                <a16:creationId xmlns:a16="http://schemas.microsoft.com/office/drawing/2014/main" id="{8D67D737-DF39-A324-7ADA-3A9B49A1A260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0" name="Google Shape;160;p8:notes">
            <a:extLst>
              <a:ext uri="{FF2B5EF4-FFF2-40B4-BE49-F238E27FC236}">
                <a16:creationId xmlns:a16="http://schemas.microsoft.com/office/drawing/2014/main" id="{09B50124-92F9-4811-EF8A-EA6B227DB15D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  <p:txBody>
          <a:bodyPr/>
          <a:lstStyle/>
          <a:p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8246671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y objetos" type="obj">
  <p:cSld name="OBJECT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1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12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4" name="Google Shape;14;p1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1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" name="Google Shape;16;p1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y texto vertical" type="vertTx">
  <p:cSld name="VERTICAL_TEX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2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21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1" name="Google Shape;71;p2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2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2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vertical y texto" type="vertTitleAndTx">
  <p:cSld name="VERTICAL_TITLE_AND_VERTICAL_TEX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22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22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7" name="Google Shape;77;p2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2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2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apositiva de título" type="title">
  <p:cSld name="TITLE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13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Play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13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20" name="Google Shape;20;p1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1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1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ncabezado de sección" type="secHead">
  <p:cSld name="SECTION_HEADER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14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Play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14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757575"/>
              </a:buClr>
              <a:buSzPts val="2400"/>
              <a:buNone/>
              <a:defRPr sz="2400">
                <a:solidFill>
                  <a:srgbClr val="757575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57575"/>
              </a:buClr>
              <a:buSzPts val="2000"/>
              <a:buNone/>
              <a:defRPr sz="2000">
                <a:solidFill>
                  <a:srgbClr val="757575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57575"/>
              </a:buClr>
              <a:buSzPts val="1800"/>
              <a:buNone/>
              <a:defRPr sz="1800">
                <a:solidFill>
                  <a:srgbClr val="757575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57575"/>
              </a:buClr>
              <a:buSzPts val="1600"/>
              <a:buNone/>
              <a:defRPr sz="1600">
                <a:solidFill>
                  <a:srgbClr val="757575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57575"/>
              </a:buClr>
              <a:buSzPts val="1600"/>
              <a:buNone/>
              <a:defRPr sz="1600">
                <a:solidFill>
                  <a:srgbClr val="757575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57575"/>
              </a:buClr>
              <a:buSzPts val="1600"/>
              <a:buNone/>
              <a:defRPr sz="1600">
                <a:solidFill>
                  <a:srgbClr val="757575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57575"/>
              </a:buClr>
              <a:buSzPts val="1600"/>
              <a:buNone/>
              <a:defRPr sz="1600">
                <a:solidFill>
                  <a:srgbClr val="757575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57575"/>
              </a:buClr>
              <a:buSzPts val="1600"/>
              <a:buNone/>
              <a:defRPr sz="1600">
                <a:solidFill>
                  <a:srgbClr val="757575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57575"/>
              </a:buClr>
              <a:buSzPts val="1600"/>
              <a:buNone/>
              <a:defRPr sz="1600">
                <a:solidFill>
                  <a:srgbClr val="757575"/>
                </a:solidFill>
              </a:defRPr>
            </a:lvl9pPr>
          </a:lstStyle>
          <a:p>
            <a:endParaRPr/>
          </a:p>
        </p:txBody>
      </p:sp>
      <p:sp>
        <p:nvSpPr>
          <p:cNvPr id="26" name="Google Shape;26;p1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1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1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os objetos" type="twoObj">
  <p:cSld name="TWO_OBJECTS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1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15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2" name="Google Shape;32;p15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3" name="Google Shape;33;p1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1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1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ación" type="twoTxTwoObj">
  <p:cSld name="TWO_OBJECTS_WITH_TEXT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16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16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39" name="Google Shape;39;p16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0" name="Google Shape;40;p16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1" name="Google Shape;41;p16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2" name="Google Shape;42;p1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1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1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olo el título" type="titleOnly">
  <p:cSld name="TITLE_ONLY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1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1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1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n blanco" type="blank">
  <p:cSld name="BLANK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1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1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ido con título" type="objTx">
  <p:cSld name="OBJECT_WITH_CAPTION_TEX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9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lay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19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57" name="Google Shape;57;p19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58" name="Google Shape;58;p1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1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1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n con título" type="picTx">
  <p:cSld name="PICTURE_WITH_CAPTION_TEXT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20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lay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20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endParaRPr lang="es-CO"/>
          </a:p>
        </p:txBody>
      </p:sp>
      <p:sp>
        <p:nvSpPr>
          <p:cNvPr id="64" name="Google Shape;64;p20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5" name="Google Shape;65;p2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2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2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Play"/>
              <a:buNone/>
              <a:defRPr sz="4400" b="0" i="0" u="none" strike="noStrike" cap="none">
                <a:solidFill>
                  <a:schemeClr val="dk1"/>
                </a:solidFill>
                <a:latin typeface="Play"/>
                <a:ea typeface="Play"/>
                <a:cs typeface="Play"/>
                <a:sym typeface="Play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" name="Google Shape;7;p1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p1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" name="Google Shape;9;p1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" name="Google Shape;10;p1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5.emf"/><Relationship Id="rId4" Type="http://schemas.openxmlformats.org/officeDocument/2006/relationships/image" Target="../media/image24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6.png"/><Relationship Id="rId4" Type="http://schemas.openxmlformats.org/officeDocument/2006/relationships/hyperlink" Target="https://www.eltiempo.com/cultura/gastronomia/pan-con-fe-con-panela-cuajada-y-arequipe-busca-ser-insignia-de-los-colombianos-860176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3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10" Type="http://schemas.openxmlformats.org/officeDocument/2006/relationships/image" Target="../media/image13.png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sv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8.emf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1.emf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3.emf"/><Relationship Id="rId4" Type="http://schemas.openxmlformats.org/officeDocument/2006/relationships/image" Target="../media/image2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Un barco en el mar&#10;&#10;El contenido generado por IA puede ser incorrecto.">
            <a:extLst>
              <a:ext uri="{FF2B5EF4-FFF2-40B4-BE49-F238E27FC236}">
                <a16:creationId xmlns:a16="http://schemas.microsoft.com/office/drawing/2014/main" id="{1D5F94D1-AEE1-9587-CA2F-94714BC75BD3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8845" b="6885"/>
          <a:stretch>
            <a:fillRect/>
          </a:stretch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89" name="Rectangle 88">
            <a:extLst>
              <a:ext uri="{FF2B5EF4-FFF2-40B4-BE49-F238E27FC236}">
                <a16:creationId xmlns:a16="http://schemas.microsoft.com/office/drawing/2014/main" id="{37C89E4B-3C9F-44B9-8B86-D9E3D112D8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5320142"/>
            <a:ext cx="12192000" cy="736551"/>
          </a:xfrm>
          <a:prstGeom prst="rect">
            <a:avLst/>
          </a:prstGeom>
          <a:solidFill>
            <a:schemeClr val="bg1">
              <a:alpha val="9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Google Shape;84;p1"/>
          <p:cNvSpPr txBox="1"/>
          <p:nvPr/>
        </p:nvSpPr>
        <p:spPr>
          <a:xfrm>
            <a:off x="523875" y="5317240"/>
            <a:ext cx="11210925" cy="744836"/>
          </a:xfrm>
          <a:prstGeom prst="rect">
            <a:avLst/>
          </a:prstGeom>
        </p:spPr>
        <p:txBody>
          <a:bodyPr spcFirstLastPara="1" vert="horz" lIns="91440" tIns="45720" rIns="91440" bIns="45720" rtlCol="0" anchor="ctr" anchorCtr="0">
            <a:normAutofit/>
          </a:bodyPr>
          <a:lstStyle/>
          <a:p>
            <a:pPr marL="0" marR="0" lvl="0" indent="0"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b="1" i="0" u="none" strike="noStrike" kern="1200" cap="none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  <a:sym typeface="Calibri"/>
              </a:rPr>
              <a:t>MERCADO INTERNACIONAL DE LA PANELA </a:t>
            </a:r>
            <a:r>
              <a:rPr lang="en-US" sz="2500" b="1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  <a:sym typeface="Calibri"/>
              </a:rPr>
              <a:t>TERCER TRIMESTRE </a:t>
            </a:r>
            <a:r>
              <a:rPr lang="en-US" sz="2500" b="1" i="0" u="none" strike="noStrike" kern="1200" cap="none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  <a:sym typeface="Calibri"/>
              </a:rPr>
              <a:t>2025</a:t>
            </a:r>
            <a:endParaRPr lang="en-US" sz="2500" b="1" i="0" u="none" strike="noStrike" kern="1200" cap="none">
              <a:solidFill>
                <a:schemeClr val="tx1">
                  <a:lumMod val="85000"/>
                  <a:lumOff val="15000"/>
                </a:schemeClr>
              </a:solidFill>
              <a:latin typeface="+mj-lt"/>
              <a:ea typeface="+mj-ea"/>
              <a:cs typeface="+mj-cs"/>
              <a:sym typeface="Arial"/>
            </a:endParaRPr>
          </a:p>
        </p:txBody>
      </p:sp>
      <p:cxnSp>
        <p:nvCxnSpPr>
          <p:cNvPr id="91" name="Straight Connector 90">
            <a:extLst>
              <a:ext uri="{FF2B5EF4-FFF2-40B4-BE49-F238E27FC236}">
                <a16:creationId xmlns:a16="http://schemas.microsoft.com/office/drawing/2014/main" id="{AA2EAA10-076F-46BD-8F0F-B9A2FB77A8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5241983"/>
            <a:ext cx="12192000" cy="0"/>
          </a:xfrm>
          <a:prstGeom prst="line">
            <a:avLst/>
          </a:prstGeom>
          <a:ln w="41275">
            <a:solidFill>
              <a:schemeClr val="bg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Straight Connector 92">
            <a:extLst>
              <a:ext uri="{FF2B5EF4-FFF2-40B4-BE49-F238E27FC236}">
                <a16:creationId xmlns:a16="http://schemas.microsoft.com/office/drawing/2014/main" id="{D891E407-403B-4764-86C9-33A56D3BCA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34852"/>
            <a:ext cx="12192000" cy="0"/>
          </a:xfrm>
          <a:prstGeom prst="line">
            <a:avLst/>
          </a:prstGeom>
          <a:ln w="41275">
            <a:solidFill>
              <a:schemeClr val="bg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" name="Imagen 23">
            <a:extLst>
              <a:ext uri="{FF2B5EF4-FFF2-40B4-BE49-F238E27FC236}">
                <a16:creationId xmlns:a16="http://schemas.microsoft.com/office/drawing/2014/main" id="{07116FA5-0F79-6465-3675-CF40FA5AA80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46020" y="321826"/>
            <a:ext cx="1445980" cy="617827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61">
          <a:extLst>
            <a:ext uri="{FF2B5EF4-FFF2-40B4-BE49-F238E27FC236}">
              <a16:creationId xmlns:a16="http://schemas.microsoft.com/office/drawing/2014/main" id="{C71BB9B8-AB54-DBA2-71BD-381E53E41D8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8">
            <a:extLst>
              <a:ext uri="{FF2B5EF4-FFF2-40B4-BE49-F238E27FC236}">
                <a16:creationId xmlns:a16="http://schemas.microsoft.com/office/drawing/2014/main" id="{45DC089C-2E72-34AB-7957-012E53A96426}"/>
              </a:ext>
            </a:extLst>
          </p:cNvPr>
          <p:cNvSpPr txBox="1"/>
          <p:nvPr/>
        </p:nvSpPr>
        <p:spPr>
          <a:xfrm>
            <a:off x="2333401" y="184666"/>
            <a:ext cx="7525195" cy="9540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800" b="1" dirty="0">
                <a:solidFill>
                  <a:srgbClr val="FFA100"/>
                </a:solidFill>
                <a:latin typeface="Calibri"/>
                <a:cs typeface="Calibri"/>
                <a:sym typeface="Calibri"/>
              </a:rPr>
              <a:t>EXPORTACIONES MIEL DE CAÑA</a:t>
            </a: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800" b="1" dirty="0">
                <a:solidFill>
                  <a:srgbClr val="FFA100"/>
                </a:solidFill>
                <a:latin typeface="Calibri"/>
                <a:cs typeface="Calibri"/>
                <a:sym typeface="Calibri"/>
              </a:rPr>
              <a:t>170290400000 </a:t>
            </a:r>
            <a:endParaRPr dirty="0"/>
          </a:p>
        </p:txBody>
      </p:sp>
      <p:sp>
        <p:nvSpPr>
          <p:cNvPr id="2" name="Google Shape;90;p2">
            <a:extLst>
              <a:ext uri="{FF2B5EF4-FFF2-40B4-BE49-F238E27FC236}">
                <a16:creationId xmlns:a16="http://schemas.microsoft.com/office/drawing/2014/main" id="{72F5C6F0-64AD-EE27-5CA0-60345CA19926}"/>
              </a:ext>
            </a:extLst>
          </p:cNvPr>
          <p:cNvSpPr txBox="1"/>
          <p:nvPr/>
        </p:nvSpPr>
        <p:spPr>
          <a:xfrm>
            <a:off x="0" y="6673334"/>
            <a:ext cx="10021723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12700" marR="0" lvl="0" indent="0" algn="l" rtl="0">
              <a:lnSpc>
                <a:spcPct val="11958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0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Datos proporcionados por la DIAN y validados por el DANE, obtenidos a través de la plataforma Treid.co; con corte 30 de </a:t>
            </a:r>
            <a:r>
              <a:rPr lang="es-ES" sz="1000" dirty="0">
                <a:solidFill>
                  <a:schemeClr val="dk1"/>
                </a:solidFill>
              </a:rPr>
              <a:t>septiembre</a:t>
            </a:r>
            <a:r>
              <a:rPr lang="es-ES" sz="10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de 2025</a:t>
            </a:r>
            <a:endParaRPr sz="1050" dirty="0"/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95227EC8-39BB-C926-6E98-EC33AFC7946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1644" y="1138733"/>
            <a:ext cx="4991100" cy="3571875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9569D13B-C675-A009-6C35-16E5918EE93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88030" y="3429000"/>
            <a:ext cx="4991100" cy="2781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41304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61">
          <a:extLst>
            <a:ext uri="{FF2B5EF4-FFF2-40B4-BE49-F238E27FC236}">
              <a16:creationId xmlns:a16="http://schemas.microsoft.com/office/drawing/2014/main" id="{44316F0B-619E-3E25-AD61-F7F58C8CD2D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8">
            <a:extLst>
              <a:ext uri="{FF2B5EF4-FFF2-40B4-BE49-F238E27FC236}">
                <a16:creationId xmlns:a16="http://schemas.microsoft.com/office/drawing/2014/main" id="{09449304-258D-5977-EFFA-48BDD7E0C3B9}"/>
              </a:ext>
            </a:extLst>
          </p:cNvPr>
          <p:cNvSpPr txBox="1"/>
          <p:nvPr/>
        </p:nvSpPr>
        <p:spPr>
          <a:xfrm>
            <a:off x="4458922" y="97694"/>
            <a:ext cx="3274156" cy="5231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800" b="1" dirty="0">
                <a:solidFill>
                  <a:srgbClr val="FFA100"/>
                </a:solidFill>
                <a:latin typeface="Calibri"/>
                <a:cs typeface="Calibri"/>
                <a:sym typeface="Calibri"/>
              </a:rPr>
              <a:t>PUBLICACIONES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67759094-E83A-B7C8-BAEB-17B88686E8E6}"/>
              </a:ext>
            </a:extLst>
          </p:cNvPr>
          <p:cNvSpPr txBox="1"/>
          <p:nvPr/>
        </p:nvSpPr>
        <p:spPr>
          <a:xfrm>
            <a:off x="1021323" y="2684479"/>
            <a:ext cx="34376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s-CO" sz="800" dirty="0">
                <a:hlinkClick r:id="rId4"/>
              </a:rPr>
              <a:t>https://www.eltiempo.com/cultura/gastronomia/pan-con-fe-con-panela-cuajada-y-arequipe-busca-ser-insignia-de-los-colombianos-860176</a:t>
            </a:r>
            <a:endParaRPr lang="es-CO" sz="800" dirty="0"/>
          </a:p>
          <a:p>
            <a:pPr algn="just"/>
            <a:endParaRPr lang="es-CO" sz="800" dirty="0"/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96018311-ECFB-3375-9F9F-1BBD373FCD08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7706" t="2362" r="10066" b="1117"/>
          <a:stretch>
            <a:fillRect/>
          </a:stretch>
        </p:blipFill>
        <p:spPr>
          <a:xfrm>
            <a:off x="1544537" y="1310720"/>
            <a:ext cx="2542831" cy="1351035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8A60BDD3-4654-D474-FCC7-0FD0B8840C3E}"/>
              </a:ext>
            </a:extLst>
          </p:cNvPr>
          <p:cNvSpPr txBox="1"/>
          <p:nvPr/>
        </p:nvSpPr>
        <p:spPr>
          <a:xfrm>
            <a:off x="1100654" y="694026"/>
            <a:ext cx="363735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s-MX" b="1" i="0" dirty="0">
                <a:solidFill>
                  <a:srgbClr val="00000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Pan con Fe: con panela, cuajada y arequipe busca ser una insignia de los colombianos</a:t>
            </a:r>
            <a:endParaRPr lang="es-CO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502705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89">
          <a:extLst>
            <a:ext uri="{FF2B5EF4-FFF2-40B4-BE49-F238E27FC236}">
              <a16:creationId xmlns:a16="http://schemas.microsoft.com/office/drawing/2014/main" id="{3E6327B1-BDF7-C8F9-D048-D774D754DC9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2">
            <a:extLst>
              <a:ext uri="{FF2B5EF4-FFF2-40B4-BE49-F238E27FC236}">
                <a16:creationId xmlns:a16="http://schemas.microsoft.com/office/drawing/2014/main" id="{75F336F2-A611-A71F-FC2F-D740F0296538}"/>
              </a:ext>
            </a:extLst>
          </p:cNvPr>
          <p:cNvSpPr txBox="1"/>
          <p:nvPr/>
        </p:nvSpPr>
        <p:spPr>
          <a:xfrm>
            <a:off x="0" y="6682478"/>
            <a:ext cx="10506456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12700" lvl="0">
              <a:lnSpc>
                <a:spcPct val="119583"/>
              </a:lnSpc>
            </a:pPr>
            <a:r>
              <a:rPr lang="es-ES" sz="1000" dirty="0">
                <a:solidFill>
                  <a:schemeClr val="dk1"/>
                </a:solidFill>
              </a:rPr>
              <a:t>https://www.minagricultura.gov.co/noticias/Paginas/colombia-potencia-mundial-agroalimentaria-exportaciones-del-agro-registraron-un-alza-de-29-durante-septiembre-de-2025.aspx?utm_</a:t>
            </a:r>
            <a:endParaRPr sz="1050" dirty="0"/>
          </a:p>
        </p:txBody>
      </p:sp>
      <p:sp>
        <p:nvSpPr>
          <p:cNvPr id="97" name="Google Shape;97;p2">
            <a:extLst>
              <a:ext uri="{FF2B5EF4-FFF2-40B4-BE49-F238E27FC236}">
                <a16:creationId xmlns:a16="http://schemas.microsoft.com/office/drawing/2014/main" id="{8DB5868B-1595-EE35-5CEC-202D768984AA}"/>
              </a:ext>
            </a:extLst>
          </p:cNvPr>
          <p:cNvSpPr txBox="1"/>
          <p:nvPr/>
        </p:nvSpPr>
        <p:spPr>
          <a:xfrm>
            <a:off x="1658377" y="147605"/>
            <a:ext cx="8875246" cy="5231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800" b="1" dirty="0">
                <a:solidFill>
                  <a:srgbClr val="FFA100"/>
                </a:solidFill>
                <a:latin typeface="Calibri"/>
                <a:ea typeface="Calibri"/>
                <a:cs typeface="Calibri"/>
                <a:sym typeface="Calibri"/>
              </a:rPr>
              <a:t>COMPORTAMIENTO DEL SECTOR AGROPECUARIO</a:t>
            </a:r>
            <a:endParaRPr sz="28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BEED29F7-AE80-7099-936A-E5519DA2D692}"/>
              </a:ext>
            </a:extLst>
          </p:cNvPr>
          <p:cNvSpPr txBox="1"/>
          <p:nvPr/>
        </p:nvSpPr>
        <p:spPr>
          <a:xfrm>
            <a:off x="477791" y="977642"/>
            <a:ext cx="6131052" cy="14652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es-MX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El sector agropecuario demuestra que Colombia puede transitar hacia una economía agropecuaria, una economía para la vida. Hoy tenemos indicadores muy importantes: la tasa más baja de desocupación en el ámbito rural en los últimos 7 años; el mayor nivel de abastecimiento, en septiembre, registrando un incremento del 10% frente al año anterior. Las exportaciones agropecuarias son las que más crecen, registrando un aumento del 29,6%.</a:t>
            </a:r>
            <a:endParaRPr lang="es-CO" sz="14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441B8FE9-8808-5AC6-AB17-2B969B62497B}"/>
              </a:ext>
            </a:extLst>
          </p:cNvPr>
          <p:cNvSpPr txBox="1"/>
          <p:nvPr/>
        </p:nvSpPr>
        <p:spPr>
          <a:xfrm>
            <a:off x="5685282" y="3164211"/>
            <a:ext cx="6131052" cy="31085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s-MX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Dentro del contexto del comercio internacional de alimentos, la panela continúa destacándose como un producto ancestral con creciente aceptación en distintos mercados, impulsada por su composición natural y su arraigo cultural. Colombia se mantiene como uno de los mayores referentes mundiales en su producción, con una participación histórica cercana al 16 % del total global.</a:t>
            </a:r>
          </a:p>
          <a:p>
            <a:pPr algn="just"/>
            <a:endParaRPr lang="es-MX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just"/>
            <a:r>
              <a:rPr lang="es-MX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Al cierre del 30 de septiembre de 2025, las exportaciones de panela alcanzaron 12.274 toneladas, por un valor de USD 21.217.291, reflejando un comportamiento sólido y sostenido frente a periodos anteriores. Los envíos se dirigieron principalmente a Estados Unidos y España, junto con una expansión progresiva hacia mercados emergentes en Europa, América y Asia. Este desempeño ratifica la capacidad del producto para posicionarse como una alternativa diferenciada y más natural frente al azúcar refinado, fortaleciendo su papel dentro de la canasta exportadora colombiana.</a:t>
            </a: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EE7E8CDB-F7F2-0445-6B3B-49192AD083F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07026" y="977642"/>
            <a:ext cx="3812614" cy="1995149"/>
          </a:xfrm>
          <a:prstGeom prst="rect">
            <a:avLst/>
          </a:prstGeom>
        </p:spPr>
      </p:pic>
      <p:pic>
        <p:nvPicPr>
          <p:cNvPr id="9" name="Picture 2" descr="Las exportaciones de América Latina aumentarán un 10% tras cinco años de  decrecimiento, según la CEPAL – NODAL">
            <a:extLst>
              <a:ext uri="{FF2B5EF4-FFF2-40B4-BE49-F238E27FC236}">
                <a16:creationId xmlns:a16="http://schemas.microsoft.com/office/drawing/2014/main" id="{847DDBE3-B62C-2BD9-7775-D9A25A87BE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064" y="2888307"/>
            <a:ext cx="4080173" cy="2380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807178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89">
          <a:extLst>
            <a:ext uri="{FF2B5EF4-FFF2-40B4-BE49-F238E27FC236}">
              <a16:creationId xmlns:a16="http://schemas.microsoft.com/office/drawing/2014/main" id="{566ECA8D-8572-01F2-20B9-B000D342277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2">
            <a:extLst>
              <a:ext uri="{FF2B5EF4-FFF2-40B4-BE49-F238E27FC236}">
                <a16:creationId xmlns:a16="http://schemas.microsoft.com/office/drawing/2014/main" id="{5E142AB7-6F74-0941-183A-AAFEF4BF4135}"/>
              </a:ext>
            </a:extLst>
          </p:cNvPr>
          <p:cNvSpPr txBox="1"/>
          <p:nvPr/>
        </p:nvSpPr>
        <p:spPr>
          <a:xfrm>
            <a:off x="0" y="6673334"/>
            <a:ext cx="10021723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12700" marR="0" lvl="0" indent="0" algn="l" rtl="0">
              <a:lnSpc>
                <a:spcPct val="11958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0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Datos proporcionados por la DIAN y validados por el DANE, obtenidos a través de la plataforma Treid.co; con corte 30 de </a:t>
            </a:r>
            <a:r>
              <a:rPr lang="es-ES" sz="1000" dirty="0">
                <a:solidFill>
                  <a:schemeClr val="dk1"/>
                </a:solidFill>
              </a:rPr>
              <a:t>septiembre</a:t>
            </a:r>
            <a:r>
              <a:rPr lang="es-ES" sz="10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de 2025</a:t>
            </a:r>
            <a:endParaRPr sz="1050" dirty="0"/>
          </a:p>
        </p:txBody>
      </p:sp>
      <p:sp>
        <p:nvSpPr>
          <p:cNvPr id="97" name="Google Shape;97;p2">
            <a:extLst>
              <a:ext uri="{FF2B5EF4-FFF2-40B4-BE49-F238E27FC236}">
                <a16:creationId xmlns:a16="http://schemas.microsoft.com/office/drawing/2014/main" id="{945919A2-086B-27D4-D641-F131685688EE}"/>
              </a:ext>
            </a:extLst>
          </p:cNvPr>
          <p:cNvSpPr txBox="1"/>
          <p:nvPr/>
        </p:nvSpPr>
        <p:spPr>
          <a:xfrm>
            <a:off x="1658375" y="239351"/>
            <a:ext cx="8875246" cy="5231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800" b="1" dirty="0">
                <a:solidFill>
                  <a:srgbClr val="FFA100"/>
                </a:solidFill>
                <a:latin typeface="Calibri"/>
                <a:ea typeface="Calibri"/>
                <a:cs typeface="Calibri"/>
                <a:sym typeface="Calibri"/>
              </a:rPr>
              <a:t>COMPORTAMIENTO DE LAS EXPORTACIONES 2025</a:t>
            </a:r>
            <a:endParaRPr sz="28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2F9EF0EF-C2F6-7EF1-EF86-E522C0E7DE2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33041" y="1197668"/>
            <a:ext cx="9925917" cy="49562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95910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01">
          <a:extLst>
            <a:ext uri="{FF2B5EF4-FFF2-40B4-BE49-F238E27FC236}">
              <a16:creationId xmlns:a16="http://schemas.microsoft.com/office/drawing/2014/main" id="{E863F355-B6D8-64ED-E32A-61F49E5FB10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n 10">
            <a:extLst>
              <a:ext uri="{FF2B5EF4-FFF2-40B4-BE49-F238E27FC236}">
                <a16:creationId xmlns:a16="http://schemas.microsoft.com/office/drawing/2014/main" id="{1B9428C7-21D6-BB66-AF8F-175F39F3F5E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9428" y="1745991"/>
            <a:ext cx="11693141" cy="4419983"/>
          </a:xfrm>
          <a:prstGeom prst="rect">
            <a:avLst/>
          </a:prstGeom>
        </p:spPr>
      </p:pic>
      <p:sp>
        <p:nvSpPr>
          <p:cNvPr id="109" name="Google Shape;109;p3">
            <a:extLst>
              <a:ext uri="{FF2B5EF4-FFF2-40B4-BE49-F238E27FC236}">
                <a16:creationId xmlns:a16="http://schemas.microsoft.com/office/drawing/2014/main" id="{AE69F82B-E8BF-7099-70F6-AA2092E85A61}"/>
              </a:ext>
            </a:extLst>
          </p:cNvPr>
          <p:cNvSpPr txBox="1"/>
          <p:nvPr/>
        </p:nvSpPr>
        <p:spPr>
          <a:xfrm>
            <a:off x="1993450" y="184691"/>
            <a:ext cx="8205099" cy="5231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800" b="1" dirty="0">
                <a:solidFill>
                  <a:srgbClr val="FFA100"/>
                </a:solidFill>
                <a:latin typeface="Calibri"/>
                <a:ea typeface="Calibri"/>
                <a:cs typeface="Calibri"/>
                <a:sym typeface="Calibri"/>
              </a:rPr>
              <a:t>PRINCIPALES DESTINOS DE LAS EXPORTACIONES 2025</a:t>
            </a:r>
            <a:endParaRPr sz="28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" name="Google Shape;90;p2">
            <a:extLst>
              <a:ext uri="{FF2B5EF4-FFF2-40B4-BE49-F238E27FC236}">
                <a16:creationId xmlns:a16="http://schemas.microsoft.com/office/drawing/2014/main" id="{B15BAC32-2EA2-EEFA-4518-934478419E06}"/>
              </a:ext>
            </a:extLst>
          </p:cNvPr>
          <p:cNvSpPr txBox="1"/>
          <p:nvPr/>
        </p:nvSpPr>
        <p:spPr>
          <a:xfrm>
            <a:off x="0" y="6673334"/>
            <a:ext cx="10021723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12700" marR="0" lvl="0" indent="0" algn="l" rtl="0">
              <a:lnSpc>
                <a:spcPct val="11958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0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Datos proporcionados por la DIAN y validados por el DANE, obtenidos a través de la plataforma Treid.co; con corte 30 de </a:t>
            </a:r>
            <a:r>
              <a:rPr lang="es-ES" sz="1000" dirty="0">
                <a:solidFill>
                  <a:schemeClr val="dk1"/>
                </a:solidFill>
              </a:rPr>
              <a:t>septiembre</a:t>
            </a:r>
            <a:r>
              <a:rPr lang="es-ES" sz="10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de 2025</a:t>
            </a:r>
            <a:endParaRPr sz="1050" dirty="0"/>
          </a:p>
        </p:txBody>
      </p:sp>
      <p:pic>
        <p:nvPicPr>
          <p:cNvPr id="13" name="Imagen 12" descr="Imagen que contiene Diagrama&#10;&#10;El contenido generado por IA puede ser incorrecto.">
            <a:extLst>
              <a:ext uri="{FF2B5EF4-FFF2-40B4-BE49-F238E27FC236}">
                <a16:creationId xmlns:a16="http://schemas.microsoft.com/office/drawing/2014/main" id="{7C633A37-E1C7-EA43-A1CE-6D5CB04B0B1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88637" y="1310047"/>
            <a:ext cx="913633" cy="572629"/>
          </a:xfrm>
          <a:prstGeom prst="rect">
            <a:avLst/>
          </a:prstGeom>
        </p:spPr>
      </p:pic>
      <p:pic>
        <p:nvPicPr>
          <p:cNvPr id="15" name="Imagen 14" descr="Imagen que contiene Patrón de fondo&#10;&#10;El contenido generado por IA puede ser incorrecto.">
            <a:extLst>
              <a:ext uri="{FF2B5EF4-FFF2-40B4-BE49-F238E27FC236}">
                <a16:creationId xmlns:a16="http://schemas.microsoft.com/office/drawing/2014/main" id="{45D38595-D5F7-61B2-517D-7B61C263B0C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500402" y="2754733"/>
            <a:ext cx="913632" cy="572629"/>
          </a:xfrm>
          <a:prstGeom prst="rect">
            <a:avLst/>
          </a:prstGeom>
        </p:spPr>
      </p:pic>
      <p:pic>
        <p:nvPicPr>
          <p:cNvPr id="17" name="Imagen 16" descr="Imagen que contiene Icono&#10;&#10;El contenido generado por IA puede ser incorrecto.">
            <a:extLst>
              <a:ext uri="{FF2B5EF4-FFF2-40B4-BE49-F238E27FC236}">
                <a16:creationId xmlns:a16="http://schemas.microsoft.com/office/drawing/2014/main" id="{10D666CD-7F84-616F-3002-BA34C9D5E03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903365" y="2737056"/>
            <a:ext cx="913632" cy="607981"/>
          </a:xfrm>
          <a:prstGeom prst="rect">
            <a:avLst/>
          </a:prstGeom>
        </p:spPr>
      </p:pic>
      <p:pic>
        <p:nvPicPr>
          <p:cNvPr id="19" name="Imagen 18" descr="Imagen que contiene Patrón de fondo&#10;&#10;El contenido generado por IA puede ser incorrecto.">
            <a:extLst>
              <a:ext uri="{FF2B5EF4-FFF2-40B4-BE49-F238E27FC236}">
                <a16:creationId xmlns:a16="http://schemas.microsoft.com/office/drawing/2014/main" id="{7A442FEA-5072-E1B0-FAA6-93AC84D1F8A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306327" y="2754733"/>
            <a:ext cx="913633" cy="572629"/>
          </a:xfrm>
          <a:prstGeom prst="rect">
            <a:avLst/>
          </a:prstGeom>
        </p:spPr>
      </p:pic>
      <p:pic>
        <p:nvPicPr>
          <p:cNvPr id="21" name="Imagen 20" descr="Patrón de fondo&#10;&#10;El contenido generado por IA puede ser incorrecto.">
            <a:extLst>
              <a:ext uri="{FF2B5EF4-FFF2-40B4-BE49-F238E27FC236}">
                <a16:creationId xmlns:a16="http://schemas.microsoft.com/office/drawing/2014/main" id="{23ADBCDA-EFDC-DC50-2B99-BA9ACA18883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500402" y="1301782"/>
            <a:ext cx="913632" cy="585185"/>
          </a:xfrm>
          <a:prstGeom prst="rect">
            <a:avLst/>
          </a:prstGeom>
        </p:spPr>
      </p:pic>
      <p:pic>
        <p:nvPicPr>
          <p:cNvPr id="23" name="Imagen 22" descr="Logotipo, nombre de la empresa&#10;&#10;El contenido generado por IA puede ser incorrecto.">
            <a:extLst>
              <a:ext uri="{FF2B5EF4-FFF2-40B4-BE49-F238E27FC236}">
                <a16:creationId xmlns:a16="http://schemas.microsoft.com/office/drawing/2014/main" id="{EFFE3AB4-9ED8-5C03-4174-7FB4801DFCEA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903364" y="1308059"/>
            <a:ext cx="913633" cy="572629"/>
          </a:xfrm>
          <a:prstGeom prst="rect">
            <a:avLst/>
          </a:prstGeom>
        </p:spPr>
      </p:pic>
      <p:sp>
        <p:nvSpPr>
          <p:cNvPr id="24" name="CuadroTexto 23">
            <a:extLst>
              <a:ext uri="{FF2B5EF4-FFF2-40B4-BE49-F238E27FC236}">
                <a16:creationId xmlns:a16="http://schemas.microsoft.com/office/drawing/2014/main" id="{6B8B902C-5A08-7EE0-E55A-1426B8F6D351}"/>
              </a:ext>
            </a:extLst>
          </p:cNvPr>
          <p:cNvSpPr txBox="1"/>
          <p:nvPr/>
        </p:nvSpPr>
        <p:spPr>
          <a:xfrm>
            <a:off x="5390509" y="1857039"/>
            <a:ext cx="7452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/>
              <a:t>60 ton</a:t>
            </a:r>
            <a:endParaRPr lang="es-CO" b="1" dirty="0"/>
          </a:p>
        </p:txBody>
      </p:sp>
      <p:sp>
        <p:nvSpPr>
          <p:cNvPr id="25" name="CuadroTexto 24">
            <a:extLst>
              <a:ext uri="{FF2B5EF4-FFF2-40B4-BE49-F238E27FC236}">
                <a16:creationId xmlns:a16="http://schemas.microsoft.com/office/drawing/2014/main" id="{B06151CD-D6FC-88AB-68E4-433549AD7F93}"/>
              </a:ext>
            </a:extLst>
          </p:cNvPr>
          <p:cNvSpPr txBox="1"/>
          <p:nvPr/>
        </p:nvSpPr>
        <p:spPr>
          <a:xfrm>
            <a:off x="7000131" y="1847206"/>
            <a:ext cx="7452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/>
              <a:t>21 ton</a:t>
            </a:r>
            <a:endParaRPr lang="es-CO" b="1" dirty="0"/>
          </a:p>
        </p:txBody>
      </p:sp>
      <p:sp>
        <p:nvSpPr>
          <p:cNvPr id="26" name="CuadroTexto 25">
            <a:extLst>
              <a:ext uri="{FF2B5EF4-FFF2-40B4-BE49-F238E27FC236}">
                <a16:creationId xmlns:a16="http://schemas.microsoft.com/office/drawing/2014/main" id="{488B1AAA-7478-20C2-74CF-95140ADE4B48}"/>
              </a:ext>
            </a:extLst>
          </p:cNvPr>
          <p:cNvSpPr txBox="1"/>
          <p:nvPr/>
        </p:nvSpPr>
        <p:spPr>
          <a:xfrm>
            <a:off x="8630679" y="1857038"/>
            <a:ext cx="7452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/>
              <a:t>18 ton</a:t>
            </a:r>
            <a:endParaRPr lang="es-CO" b="1" dirty="0"/>
          </a:p>
        </p:txBody>
      </p:sp>
      <p:sp>
        <p:nvSpPr>
          <p:cNvPr id="27" name="CuadroTexto 26">
            <a:extLst>
              <a:ext uri="{FF2B5EF4-FFF2-40B4-BE49-F238E27FC236}">
                <a16:creationId xmlns:a16="http://schemas.microsoft.com/office/drawing/2014/main" id="{9D38A2C4-6712-344F-AAB1-F682C8673444}"/>
              </a:ext>
            </a:extLst>
          </p:cNvPr>
          <p:cNvSpPr txBox="1"/>
          <p:nvPr/>
        </p:nvSpPr>
        <p:spPr>
          <a:xfrm>
            <a:off x="5390509" y="3273264"/>
            <a:ext cx="7452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/>
              <a:t>10 ton</a:t>
            </a:r>
            <a:endParaRPr lang="es-CO" b="1" dirty="0"/>
          </a:p>
        </p:txBody>
      </p:sp>
      <p:sp>
        <p:nvSpPr>
          <p:cNvPr id="28" name="CuadroTexto 27">
            <a:extLst>
              <a:ext uri="{FF2B5EF4-FFF2-40B4-BE49-F238E27FC236}">
                <a16:creationId xmlns:a16="http://schemas.microsoft.com/office/drawing/2014/main" id="{13893E3E-97A2-C1AD-4641-5C5351CC50B6}"/>
              </a:ext>
            </a:extLst>
          </p:cNvPr>
          <p:cNvSpPr txBox="1"/>
          <p:nvPr/>
        </p:nvSpPr>
        <p:spPr>
          <a:xfrm>
            <a:off x="7000131" y="3327362"/>
            <a:ext cx="7452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/>
              <a:t>8 ton</a:t>
            </a:r>
            <a:endParaRPr lang="es-CO" b="1" dirty="0"/>
          </a:p>
        </p:txBody>
      </p:sp>
      <p:sp>
        <p:nvSpPr>
          <p:cNvPr id="29" name="CuadroTexto 28">
            <a:extLst>
              <a:ext uri="{FF2B5EF4-FFF2-40B4-BE49-F238E27FC236}">
                <a16:creationId xmlns:a16="http://schemas.microsoft.com/office/drawing/2014/main" id="{C6AAF1B6-CE31-D6A4-B825-58B7944A0F06}"/>
              </a:ext>
            </a:extLst>
          </p:cNvPr>
          <p:cNvSpPr txBox="1"/>
          <p:nvPr/>
        </p:nvSpPr>
        <p:spPr>
          <a:xfrm>
            <a:off x="8578462" y="3327362"/>
            <a:ext cx="7452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/>
              <a:t>8 ton</a:t>
            </a:r>
            <a:endParaRPr lang="es-CO" b="1" dirty="0"/>
          </a:p>
        </p:txBody>
      </p:sp>
    </p:spTree>
    <p:extLst>
      <p:ext uri="{BB962C8B-B14F-4D97-AF65-F5344CB8AC3E}">
        <p14:creationId xmlns:p14="http://schemas.microsoft.com/office/powerpoint/2010/main" val="15532467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89">
          <a:extLst>
            <a:ext uri="{FF2B5EF4-FFF2-40B4-BE49-F238E27FC236}">
              <a16:creationId xmlns:a16="http://schemas.microsoft.com/office/drawing/2014/main" id="{DE5E0587-4D79-52EE-539B-18F0CEB0CAF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Imagen 37">
            <a:extLst>
              <a:ext uri="{FF2B5EF4-FFF2-40B4-BE49-F238E27FC236}">
                <a16:creationId xmlns:a16="http://schemas.microsoft.com/office/drawing/2014/main" id="{DC4237DB-ECE5-24E8-F2EC-12B994DC38F7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b="5999"/>
          <a:stretch>
            <a:fillRect/>
          </a:stretch>
        </p:blipFill>
        <p:spPr>
          <a:xfrm>
            <a:off x="2427081" y="1948158"/>
            <a:ext cx="6305569" cy="3710094"/>
          </a:xfrm>
          <a:prstGeom prst="rect">
            <a:avLst/>
          </a:prstGeom>
        </p:spPr>
      </p:pic>
      <p:sp>
        <p:nvSpPr>
          <p:cNvPr id="97" name="Google Shape;97;p2">
            <a:extLst>
              <a:ext uri="{FF2B5EF4-FFF2-40B4-BE49-F238E27FC236}">
                <a16:creationId xmlns:a16="http://schemas.microsoft.com/office/drawing/2014/main" id="{42820AA4-7E8E-308D-F0A3-F983F2DB0D4A}"/>
              </a:ext>
            </a:extLst>
          </p:cNvPr>
          <p:cNvSpPr txBox="1"/>
          <p:nvPr/>
        </p:nvSpPr>
        <p:spPr>
          <a:xfrm>
            <a:off x="2762501" y="237089"/>
            <a:ext cx="6666998" cy="5231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800" b="1" dirty="0">
                <a:solidFill>
                  <a:srgbClr val="FFA100"/>
                </a:solidFill>
                <a:latin typeface="Calibri"/>
                <a:ea typeface="Calibri"/>
                <a:cs typeface="Calibri"/>
                <a:sym typeface="Calibri"/>
              </a:rPr>
              <a:t>EXPORTACIONES TRIMESTRALES 2025</a:t>
            </a:r>
            <a:endParaRPr sz="28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" name="Rectángulo: esquinas redondeadas 12">
            <a:extLst>
              <a:ext uri="{FF2B5EF4-FFF2-40B4-BE49-F238E27FC236}">
                <a16:creationId xmlns:a16="http://schemas.microsoft.com/office/drawing/2014/main" id="{E18622C5-3132-E7B4-2C14-BFC27B733DE1}"/>
              </a:ext>
            </a:extLst>
          </p:cNvPr>
          <p:cNvSpPr/>
          <p:nvPr/>
        </p:nvSpPr>
        <p:spPr>
          <a:xfrm>
            <a:off x="511041" y="1089498"/>
            <a:ext cx="3570938" cy="1330420"/>
          </a:xfrm>
          <a:prstGeom prst="roundRect">
            <a:avLst/>
          </a:prstGeom>
          <a:solidFill>
            <a:schemeClr val="bg1">
              <a:lumMod val="95000"/>
            </a:schemeClr>
          </a:solidFill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9EA94AEC-A8D6-D170-F6E0-D3DBD503F30F}"/>
              </a:ext>
            </a:extLst>
          </p:cNvPr>
          <p:cNvSpPr txBox="1"/>
          <p:nvPr/>
        </p:nvSpPr>
        <p:spPr>
          <a:xfrm>
            <a:off x="1529028" y="1594645"/>
            <a:ext cx="255295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marR="0" lvl="0" indent="-285750" rt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es-ES" b="1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3.886 toneladas</a:t>
            </a:r>
            <a:endParaRPr lang="es-ES" dirty="0"/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293FEEB6-09E6-1F97-F6A4-721CC570B294}"/>
              </a:ext>
            </a:extLst>
          </p:cNvPr>
          <p:cNvSpPr txBox="1"/>
          <p:nvPr/>
        </p:nvSpPr>
        <p:spPr>
          <a:xfrm>
            <a:off x="1529027" y="1960507"/>
            <a:ext cx="255295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marR="0" lvl="0" indent="-285750" rt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es-ES" b="1" dirty="0">
                <a:solidFill>
                  <a:schemeClr val="dk1"/>
                </a:solidFill>
              </a:rPr>
              <a:t>FOB $6.887.345</a:t>
            </a:r>
            <a:endParaRPr lang="es-ES" dirty="0"/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22192236-6EDA-8028-3DF2-06D7DEB8A9E1}"/>
              </a:ext>
            </a:extLst>
          </p:cNvPr>
          <p:cNvSpPr txBox="1"/>
          <p:nvPr/>
        </p:nvSpPr>
        <p:spPr>
          <a:xfrm>
            <a:off x="1594810" y="1073679"/>
            <a:ext cx="149788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rtl="0">
              <a:spcBef>
                <a:spcPts val="0"/>
              </a:spcBef>
              <a:spcAft>
                <a:spcPts val="0"/>
              </a:spcAft>
            </a:pPr>
            <a:r>
              <a:rPr lang="es-ES" sz="1800" b="1" dirty="0">
                <a:solidFill>
                  <a:schemeClr val="bg2">
                    <a:lumMod val="50000"/>
                    <a:lumOff val="50000"/>
                  </a:schemeClr>
                </a:solidFill>
              </a:rPr>
              <a:t>Trimestre l</a:t>
            </a:r>
          </a:p>
        </p:txBody>
      </p:sp>
      <p:pic>
        <p:nvPicPr>
          <p:cNvPr id="23" name="Gráfico 22" descr="Gráfico de barras con tendencia alcista con relleno sólido">
            <a:extLst>
              <a:ext uri="{FF2B5EF4-FFF2-40B4-BE49-F238E27FC236}">
                <a16:creationId xmlns:a16="http://schemas.microsoft.com/office/drawing/2014/main" id="{75248912-C378-F7CF-B0C1-E09328FF8F2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680410" y="1353884"/>
            <a:ext cx="914400" cy="914400"/>
          </a:xfrm>
          <a:prstGeom prst="rect">
            <a:avLst/>
          </a:prstGeom>
        </p:spPr>
      </p:pic>
      <p:sp>
        <p:nvSpPr>
          <p:cNvPr id="24" name="Rectángulo: esquinas redondeadas 23">
            <a:extLst>
              <a:ext uri="{FF2B5EF4-FFF2-40B4-BE49-F238E27FC236}">
                <a16:creationId xmlns:a16="http://schemas.microsoft.com/office/drawing/2014/main" id="{BA9B649B-F177-5359-819A-9B9BAF19EA49}"/>
              </a:ext>
            </a:extLst>
          </p:cNvPr>
          <p:cNvSpPr/>
          <p:nvPr/>
        </p:nvSpPr>
        <p:spPr>
          <a:xfrm>
            <a:off x="511041" y="4517642"/>
            <a:ext cx="3570938" cy="1330420"/>
          </a:xfrm>
          <a:prstGeom prst="roundRect">
            <a:avLst/>
          </a:prstGeom>
          <a:solidFill>
            <a:schemeClr val="bg1">
              <a:lumMod val="95000"/>
            </a:schemeClr>
          </a:solidFill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25" name="CuadroTexto 24">
            <a:extLst>
              <a:ext uri="{FF2B5EF4-FFF2-40B4-BE49-F238E27FC236}">
                <a16:creationId xmlns:a16="http://schemas.microsoft.com/office/drawing/2014/main" id="{02A7E79A-737D-845B-4A3F-B63DD72EFCAB}"/>
              </a:ext>
            </a:extLst>
          </p:cNvPr>
          <p:cNvSpPr txBox="1"/>
          <p:nvPr/>
        </p:nvSpPr>
        <p:spPr>
          <a:xfrm>
            <a:off x="1529028" y="5022789"/>
            <a:ext cx="255295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marR="0" lvl="0" indent="-285750" rt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es-ES" b="1" dirty="0">
                <a:solidFill>
                  <a:schemeClr val="dk1"/>
                </a:solidFill>
              </a:rPr>
              <a:t>4</a:t>
            </a:r>
            <a:r>
              <a:rPr lang="es-ES" b="1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.103 toneladas</a:t>
            </a:r>
            <a:endParaRPr lang="es-ES" dirty="0"/>
          </a:p>
        </p:txBody>
      </p:sp>
      <p:sp>
        <p:nvSpPr>
          <p:cNvPr id="26" name="CuadroTexto 25">
            <a:extLst>
              <a:ext uri="{FF2B5EF4-FFF2-40B4-BE49-F238E27FC236}">
                <a16:creationId xmlns:a16="http://schemas.microsoft.com/office/drawing/2014/main" id="{023DD212-F7A1-9781-655B-78D718181509}"/>
              </a:ext>
            </a:extLst>
          </p:cNvPr>
          <p:cNvSpPr txBox="1"/>
          <p:nvPr/>
        </p:nvSpPr>
        <p:spPr>
          <a:xfrm>
            <a:off x="1529027" y="5388651"/>
            <a:ext cx="255295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marR="0" lvl="0" indent="-285750" rt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es-ES" b="1" dirty="0">
                <a:solidFill>
                  <a:schemeClr val="dk1"/>
                </a:solidFill>
              </a:rPr>
              <a:t>FOB $7.132.452</a:t>
            </a:r>
            <a:endParaRPr lang="es-ES" dirty="0"/>
          </a:p>
        </p:txBody>
      </p:sp>
      <p:sp>
        <p:nvSpPr>
          <p:cNvPr id="27" name="CuadroTexto 26">
            <a:extLst>
              <a:ext uri="{FF2B5EF4-FFF2-40B4-BE49-F238E27FC236}">
                <a16:creationId xmlns:a16="http://schemas.microsoft.com/office/drawing/2014/main" id="{31552D85-9588-DFD2-D820-F3FF82935B8C}"/>
              </a:ext>
            </a:extLst>
          </p:cNvPr>
          <p:cNvSpPr txBox="1"/>
          <p:nvPr/>
        </p:nvSpPr>
        <p:spPr>
          <a:xfrm>
            <a:off x="1594810" y="4501823"/>
            <a:ext cx="149788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rtl="0">
              <a:spcBef>
                <a:spcPts val="0"/>
              </a:spcBef>
              <a:spcAft>
                <a:spcPts val="0"/>
              </a:spcAft>
            </a:pPr>
            <a:r>
              <a:rPr lang="es-ES" sz="1800" b="1" dirty="0">
                <a:solidFill>
                  <a:schemeClr val="bg2">
                    <a:lumMod val="50000"/>
                    <a:lumOff val="50000"/>
                  </a:schemeClr>
                </a:solidFill>
              </a:rPr>
              <a:t>Trimestre ll</a:t>
            </a:r>
          </a:p>
        </p:txBody>
      </p:sp>
      <p:pic>
        <p:nvPicPr>
          <p:cNvPr id="28" name="Gráfico 27" descr="Gráfico de barras con tendencia alcista con relleno sólido">
            <a:extLst>
              <a:ext uri="{FF2B5EF4-FFF2-40B4-BE49-F238E27FC236}">
                <a16:creationId xmlns:a16="http://schemas.microsoft.com/office/drawing/2014/main" id="{9A2737FB-7432-AD89-DDA1-9A187734441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680410" y="4782028"/>
            <a:ext cx="914400" cy="914400"/>
          </a:xfrm>
          <a:prstGeom prst="rect">
            <a:avLst/>
          </a:prstGeom>
        </p:spPr>
      </p:pic>
      <p:sp>
        <p:nvSpPr>
          <p:cNvPr id="29" name="Rectángulo: esquinas redondeadas 28">
            <a:extLst>
              <a:ext uri="{FF2B5EF4-FFF2-40B4-BE49-F238E27FC236}">
                <a16:creationId xmlns:a16="http://schemas.microsoft.com/office/drawing/2014/main" id="{48A8021D-40DE-D8DC-41DB-6675002AE5D3}"/>
              </a:ext>
            </a:extLst>
          </p:cNvPr>
          <p:cNvSpPr/>
          <p:nvPr/>
        </p:nvSpPr>
        <p:spPr>
          <a:xfrm>
            <a:off x="8314497" y="2833829"/>
            <a:ext cx="3570938" cy="1330420"/>
          </a:xfrm>
          <a:prstGeom prst="roundRect">
            <a:avLst/>
          </a:prstGeom>
          <a:solidFill>
            <a:schemeClr val="bg1">
              <a:lumMod val="95000"/>
            </a:schemeClr>
          </a:solidFill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30" name="CuadroTexto 29">
            <a:extLst>
              <a:ext uri="{FF2B5EF4-FFF2-40B4-BE49-F238E27FC236}">
                <a16:creationId xmlns:a16="http://schemas.microsoft.com/office/drawing/2014/main" id="{1428C0B7-8646-A8AC-3505-CB4261530F83}"/>
              </a:ext>
            </a:extLst>
          </p:cNvPr>
          <p:cNvSpPr txBox="1"/>
          <p:nvPr/>
        </p:nvSpPr>
        <p:spPr>
          <a:xfrm>
            <a:off x="9332484" y="3338976"/>
            <a:ext cx="255295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marR="0" lvl="0" indent="-285750" rt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es-ES" b="1" dirty="0">
                <a:solidFill>
                  <a:schemeClr val="dk1"/>
                </a:solidFill>
              </a:rPr>
              <a:t>4.285</a:t>
            </a:r>
            <a:r>
              <a:rPr lang="es-ES" b="1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toneladas</a:t>
            </a:r>
            <a:endParaRPr lang="es-ES" dirty="0"/>
          </a:p>
        </p:txBody>
      </p:sp>
      <p:sp>
        <p:nvSpPr>
          <p:cNvPr id="31" name="CuadroTexto 30">
            <a:extLst>
              <a:ext uri="{FF2B5EF4-FFF2-40B4-BE49-F238E27FC236}">
                <a16:creationId xmlns:a16="http://schemas.microsoft.com/office/drawing/2014/main" id="{14871A1D-66D6-1AD1-231B-674941E8D278}"/>
              </a:ext>
            </a:extLst>
          </p:cNvPr>
          <p:cNvSpPr txBox="1"/>
          <p:nvPr/>
        </p:nvSpPr>
        <p:spPr>
          <a:xfrm>
            <a:off x="9332483" y="3704838"/>
            <a:ext cx="255295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marR="0" lvl="0" indent="-285750" rt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es-ES" b="1" dirty="0">
                <a:solidFill>
                  <a:schemeClr val="dk1"/>
                </a:solidFill>
              </a:rPr>
              <a:t>FOB $7.207.494</a:t>
            </a:r>
            <a:endParaRPr lang="es-ES" dirty="0"/>
          </a:p>
        </p:txBody>
      </p:sp>
      <p:sp>
        <p:nvSpPr>
          <p:cNvPr id="32" name="CuadroTexto 31">
            <a:extLst>
              <a:ext uri="{FF2B5EF4-FFF2-40B4-BE49-F238E27FC236}">
                <a16:creationId xmlns:a16="http://schemas.microsoft.com/office/drawing/2014/main" id="{ED946D0D-B31F-A58C-DC54-77CEAA0FBA42}"/>
              </a:ext>
            </a:extLst>
          </p:cNvPr>
          <p:cNvSpPr txBox="1"/>
          <p:nvPr/>
        </p:nvSpPr>
        <p:spPr>
          <a:xfrm>
            <a:off x="9398266" y="2818010"/>
            <a:ext cx="149788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rtl="0">
              <a:spcBef>
                <a:spcPts val="0"/>
              </a:spcBef>
              <a:spcAft>
                <a:spcPts val="0"/>
              </a:spcAft>
            </a:pPr>
            <a:r>
              <a:rPr lang="es-ES" sz="1800" b="1" dirty="0">
                <a:solidFill>
                  <a:schemeClr val="bg2">
                    <a:lumMod val="50000"/>
                    <a:lumOff val="50000"/>
                  </a:schemeClr>
                </a:solidFill>
              </a:rPr>
              <a:t>Trimestre lll</a:t>
            </a:r>
          </a:p>
        </p:txBody>
      </p:sp>
      <p:pic>
        <p:nvPicPr>
          <p:cNvPr id="33" name="Gráfico 32" descr="Gráfico de barras con tendencia alcista con relleno sólido">
            <a:extLst>
              <a:ext uri="{FF2B5EF4-FFF2-40B4-BE49-F238E27FC236}">
                <a16:creationId xmlns:a16="http://schemas.microsoft.com/office/drawing/2014/main" id="{AB93AB57-EC82-6C1C-5B35-EA14A9E0A51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8483866" y="3098215"/>
            <a:ext cx="914400" cy="914400"/>
          </a:xfrm>
          <a:prstGeom prst="rect">
            <a:avLst/>
          </a:prstGeom>
        </p:spPr>
      </p:pic>
      <p:sp>
        <p:nvSpPr>
          <p:cNvPr id="37" name="Google Shape;90;p2">
            <a:extLst>
              <a:ext uri="{FF2B5EF4-FFF2-40B4-BE49-F238E27FC236}">
                <a16:creationId xmlns:a16="http://schemas.microsoft.com/office/drawing/2014/main" id="{0B4E31A6-F2D2-B20C-3C81-33E9278BE6F2}"/>
              </a:ext>
            </a:extLst>
          </p:cNvPr>
          <p:cNvSpPr txBox="1"/>
          <p:nvPr/>
        </p:nvSpPr>
        <p:spPr>
          <a:xfrm>
            <a:off x="0" y="6673334"/>
            <a:ext cx="10021723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12700" marR="0" lvl="0" indent="0" algn="l" rtl="0">
              <a:lnSpc>
                <a:spcPct val="11958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0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Datos proporcionados por la DIAN y validados por el DANE, obtenidos a través de la plataforma Treid.co; con corte 30 de </a:t>
            </a:r>
            <a:r>
              <a:rPr lang="es-ES" sz="1000" dirty="0">
                <a:solidFill>
                  <a:schemeClr val="dk1"/>
                </a:solidFill>
              </a:rPr>
              <a:t>septiembre</a:t>
            </a:r>
            <a:r>
              <a:rPr lang="es-ES" sz="10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de 2025</a:t>
            </a:r>
            <a:endParaRPr sz="1050" dirty="0"/>
          </a:p>
        </p:txBody>
      </p:sp>
    </p:spTree>
    <p:extLst>
      <p:ext uri="{BB962C8B-B14F-4D97-AF65-F5344CB8AC3E}">
        <p14:creationId xmlns:p14="http://schemas.microsoft.com/office/powerpoint/2010/main" val="6723845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9"/>
          <p:cNvSpPr txBox="1"/>
          <p:nvPr/>
        </p:nvSpPr>
        <p:spPr>
          <a:xfrm>
            <a:off x="3146337" y="334594"/>
            <a:ext cx="5899326" cy="5231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MX" sz="2800" b="1" dirty="0">
                <a:solidFill>
                  <a:srgbClr val="FFA100"/>
                </a:solidFill>
                <a:latin typeface="Calibri"/>
                <a:ea typeface="Calibri"/>
                <a:cs typeface="Calibri"/>
                <a:sym typeface="Calibri"/>
              </a:rPr>
              <a:t>PARTICIPACIÓN POR DEPARTAMENTO</a:t>
            </a:r>
            <a:endParaRPr lang="es-MX" dirty="0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A471AC3D-7E99-DC91-B436-F1AB7F121B6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2094" y="988616"/>
            <a:ext cx="7766977" cy="5054022"/>
          </a:xfrm>
          <a:prstGeom prst="rect">
            <a:avLst/>
          </a:prstGeom>
        </p:spPr>
      </p:pic>
      <p:sp>
        <p:nvSpPr>
          <p:cNvPr id="6" name="Google Shape;90;p2">
            <a:extLst>
              <a:ext uri="{FF2B5EF4-FFF2-40B4-BE49-F238E27FC236}">
                <a16:creationId xmlns:a16="http://schemas.microsoft.com/office/drawing/2014/main" id="{235DDA64-77CF-6EF1-1A6D-5F02562C5AC0}"/>
              </a:ext>
            </a:extLst>
          </p:cNvPr>
          <p:cNvSpPr txBox="1"/>
          <p:nvPr/>
        </p:nvSpPr>
        <p:spPr>
          <a:xfrm>
            <a:off x="0" y="6673334"/>
            <a:ext cx="10021723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12700" marR="0" lvl="0" indent="0" algn="l" rtl="0">
              <a:lnSpc>
                <a:spcPct val="11958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0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Datos proporcionados por la DIAN y validados por el DANE, obtenidos a través de la plataforma Treid.co; con corte 30 de </a:t>
            </a:r>
            <a:r>
              <a:rPr lang="es-ES" sz="1000" dirty="0">
                <a:solidFill>
                  <a:schemeClr val="dk1"/>
                </a:solidFill>
              </a:rPr>
              <a:t>septiembre</a:t>
            </a:r>
            <a:r>
              <a:rPr lang="es-ES" sz="10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de 2025</a:t>
            </a:r>
            <a:endParaRPr sz="1050" dirty="0"/>
          </a:p>
        </p:txBody>
      </p:sp>
      <p:pic>
        <p:nvPicPr>
          <p:cNvPr id="13" name="Imagen 12">
            <a:extLst>
              <a:ext uri="{FF2B5EF4-FFF2-40B4-BE49-F238E27FC236}">
                <a16:creationId xmlns:a16="http://schemas.microsoft.com/office/drawing/2014/main" id="{D4EE36EF-4A1E-AA4D-45D1-7D2208AE251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64106" y="1658832"/>
            <a:ext cx="2515233" cy="371359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5"/>
          <p:cNvSpPr txBox="1"/>
          <p:nvPr/>
        </p:nvSpPr>
        <p:spPr>
          <a:xfrm>
            <a:off x="2496529" y="216309"/>
            <a:ext cx="7198942" cy="9540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800" b="1" dirty="0">
                <a:solidFill>
                  <a:srgbClr val="FFA100"/>
                </a:solidFill>
                <a:latin typeface="Calibri"/>
                <a:ea typeface="Calibri"/>
                <a:cs typeface="Calibri"/>
                <a:sym typeface="Calibri"/>
              </a:rPr>
              <a:t>VARIACIÓN EN LAS CANTIDADES EXPORTADAS PRIMER SEMESTRE</a:t>
            </a:r>
            <a:endParaRPr sz="28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9F1DA3E5-E073-746E-7976-E99C11089B5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28887" y="1657350"/>
            <a:ext cx="7134225" cy="3543300"/>
          </a:xfrm>
          <a:prstGeom prst="rect">
            <a:avLst/>
          </a:prstGeom>
        </p:spPr>
      </p:pic>
      <p:sp>
        <p:nvSpPr>
          <p:cNvPr id="4" name="Google Shape;90;p2">
            <a:extLst>
              <a:ext uri="{FF2B5EF4-FFF2-40B4-BE49-F238E27FC236}">
                <a16:creationId xmlns:a16="http://schemas.microsoft.com/office/drawing/2014/main" id="{D4AEBB24-45AE-79D8-9F30-DF50EC4F6A8E}"/>
              </a:ext>
            </a:extLst>
          </p:cNvPr>
          <p:cNvSpPr txBox="1"/>
          <p:nvPr/>
        </p:nvSpPr>
        <p:spPr>
          <a:xfrm>
            <a:off x="0" y="6673334"/>
            <a:ext cx="10021723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12700" marR="0" lvl="0" indent="0" algn="l" rtl="0">
              <a:lnSpc>
                <a:spcPct val="11958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0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Datos proporcionados por la DIAN y validados por el DANE, obtenidos a través de la plataforma Treid.co; con corte 30 de </a:t>
            </a:r>
            <a:r>
              <a:rPr lang="es-ES" sz="1000" dirty="0">
                <a:solidFill>
                  <a:schemeClr val="dk1"/>
                </a:solidFill>
              </a:rPr>
              <a:t>septiembre</a:t>
            </a:r>
            <a:r>
              <a:rPr lang="es-ES" sz="10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de 2025</a:t>
            </a:r>
            <a:endParaRPr sz="105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6"/>
          <p:cNvSpPr txBox="1"/>
          <p:nvPr/>
        </p:nvSpPr>
        <p:spPr>
          <a:xfrm>
            <a:off x="2496529" y="89668"/>
            <a:ext cx="7198942" cy="9540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800" b="1" dirty="0">
                <a:solidFill>
                  <a:srgbClr val="FFA100"/>
                </a:solidFill>
                <a:latin typeface="Calibri"/>
                <a:ea typeface="Calibri"/>
                <a:cs typeface="Calibri"/>
                <a:sym typeface="Calibri"/>
              </a:rPr>
              <a:t>COMPORTAMIENTO DEL PRECIO UNITARIO EN LOS PRINCIPALES DESTINOS </a:t>
            </a:r>
            <a:endParaRPr dirty="0"/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2E7724A4-4AD7-70B5-65CD-57B826FDAC9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490" y="1961159"/>
            <a:ext cx="5314760" cy="3465946"/>
          </a:xfrm>
          <a:prstGeom prst="rect">
            <a:avLst/>
          </a:prstGeom>
        </p:spPr>
      </p:pic>
      <p:cxnSp>
        <p:nvCxnSpPr>
          <p:cNvPr id="7" name="Conector recto 6">
            <a:extLst>
              <a:ext uri="{FF2B5EF4-FFF2-40B4-BE49-F238E27FC236}">
                <a16:creationId xmlns:a16="http://schemas.microsoft.com/office/drawing/2014/main" id="{9CF89D0D-1319-0E8A-6C37-59241E287A77}"/>
              </a:ext>
            </a:extLst>
          </p:cNvPr>
          <p:cNvCxnSpPr>
            <a:cxnSpLocks/>
          </p:cNvCxnSpPr>
          <p:nvPr/>
        </p:nvCxnSpPr>
        <p:spPr>
          <a:xfrm>
            <a:off x="6068291" y="1145955"/>
            <a:ext cx="0" cy="5217899"/>
          </a:xfrm>
          <a:prstGeom prst="line">
            <a:avLst/>
          </a:prstGeom>
          <a:ln w="28575"/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0" name="CuadroTexto 9">
            <a:extLst>
              <a:ext uri="{FF2B5EF4-FFF2-40B4-BE49-F238E27FC236}">
                <a16:creationId xmlns:a16="http://schemas.microsoft.com/office/drawing/2014/main" id="{897F4780-698B-87FE-FE43-0B59136CEF65}"/>
              </a:ext>
            </a:extLst>
          </p:cNvPr>
          <p:cNvSpPr txBox="1"/>
          <p:nvPr/>
        </p:nvSpPr>
        <p:spPr>
          <a:xfrm>
            <a:off x="2775123" y="1444470"/>
            <a:ext cx="5822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b="1" dirty="0">
                <a:solidFill>
                  <a:schemeClr val="accent6">
                    <a:lumMod val="50000"/>
                  </a:schemeClr>
                </a:solidFill>
              </a:rPr>
              <a:t>2024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E1AA714F-C21C-2D28-4BCB-FF04F6BE07B3}"/>
              </a:ext>
            </a:extLst>
          </p:cNvPr>
          <p:cNvSpPr txBox="1"/>
          <p:nvPr/>
        </p:nvSpPr>
        <p:spPr>
          <a:xfrm>
            <a:off x="8779248" y="1444470"/>
            <a:ext cx="5822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b="1" dirty="0">
                <a:solidFill>
                  <a:schemeClr val="accent6">
                    <a:lumMod val="50000"/>
                  </a:schemeClr>
                </a:solidFill>
              </a:rPr>
              <a:t>2025</a:t>
            </a: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9EEEDD4C-A6F3-4A26-8DFD-5F0EA7EB7E5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06198" y="2048152"/>
            <a:ext cx="5328312" cy="3103393"/>
          </a:xfrm>
          <a:prstGeom prst="rect">
            <a:avLst/>
          </a:prstGeom>
        </p:spPr>
      </p:pic>
      <p:sp>
        <p:nvSpPr>
          <p:cNvPr id="4" name="Google Shape;90;p2">
            <a:extLst>
              <a:ext uri="{FF2B5EF4-FFF2-40B4-BE49-F238E27FC236}">
                <a16:creationId xmlns:a16="http://schemas.microsoft.com/office/drawing/2014/main" id="{1FD90E56-3E94-6569-6D16-FA8B8F051269}"/>
              </a:ext>
            </a:extLst>
          </p:cNvPr>
          <p:cNvSpPr txBox="1"/>
          <p:nvPr/>
        </p:nvSpPr>
        <p:spPr>
          <a:xfrm>
            <a:off x="0" y="6673334"/>
            <a:ext cx="10021723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12700" marR="0" lvl="0" indent="0" algn="l" rtl="0">
              <a:lnSpc>
                <a:spcPct val="11958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0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Datos proporcionados por la DIAN y validados por el DANE, obtenidos a través de la plataforma Treid.co; con corte 30 de </a:t>
            </a:r>
            <a:r>
              <a:rPr lang="es-ES" sz="1000" dirty="0">
                <a:solidFill>
                  <a:schemeClr val="dk1"/>
                </a:solidFill>
              </a:rPr>
              <a:t>septiembre</a:t>
            </a:r>
            <a:r>
              <a:rPr lang="es-ES" sz="10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de 2025</a:t>
            </a:r>
            <a:endParaRPr sz="105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61">
          <a:extLst>
            <a:ext uri="{FF2B5EF4-FFF2-40B4-BE49-F238E27FC236}">
              <a16:creationId xmlns:a16="http://schemas.microsoft.com/office/drawing/2014/main" id="{86A02484-3EA6-67CC-3C3F-807565D6758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8">
            <a:extLst>
              <a:ext uri="{FF2B5EF4-FFF2-40B4-BE49-F238E27FC236}">
                <a16:creationId xmlns:a16="http://schemas.microsoft.com/office/drawing/2014/main" id="{4B440BAA-545D-88FF-8338-8C2F55E3FFA5}"/>
              </a:ext>
            </a:extLst>
          </p:cNvPr>
          <p:cNvSpPr txBox="1"/>
          <p:nvPr/>
        </p:nvSpPr>
        <p:spPr>
          <a:xfrm>
            <a:off x="2333401" y="184666"/>
            <a:ext cx="7525195" cy="5231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800" b="1" dirty="0">
                <a:solidFill>
                  <a:srgbClr val="FFA100"/>
                </a:solidFill>
                <a:latin typeface="Calibri"/>
                <a:cs typeface="Calibri"/>
                <a:sym typeface="Calibri"/>
              </a:rPr>
              <a:t>OTRAS EXPORTACIONES</a:t>
            </a:r>
          </a:p>
        </p:txBody>
      </p:sp>
      <p:sp>
        <p:nvSpPr>
          <p:cNvPr id="2" name="Google Shape;90;p2">
            <a:extLst>
              <a:ext uri="{FF2B5EF4-FFF2-40B4-BE49-F238E27FC236}">
                <a16:creationId xmlns:a16="http://schemas.microsoft.com/office/drawing/2014/main" id="{362BF0FB-7280-3ACA-26B0-2F39127E4DC9}"/>
              </a:ext>
            </a:extLst>
          </p:cNvPr>
          <p:cNvSpPr txBox="1"/>
          <p:nvPr/>
        </p:nvSpPr>
        <p:spPr>
          <a:xfrm>
            <a:off x="0" y="6673334"/>
            <a:ext cx="10021723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12700" marR="0" lvl="0" indent="0" algn="l" rtl="0">
              <a:lnSpc>
                <a:spcPct val="11958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0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Datos proporcionados por la DIAN y validados por el DANE, obtenidos a través de la plataforma Treid.co; con corte 30 de </a:t>
            </a:r>
            <a:r>
              <a:rPr lang="es-ES" sz="1000" dirty="0">
                <a:solidFill>
                  <a:schemeClr val="dk1"/>
                </a:solidFill>
              </a:rPr>
              <a:t>septiembre</a:t>
            </a:r>
            <a:r>
              <a:rPr lang="es-ES" sz="10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de 2025</a:t>
            </a:r>
            <a:endParaRPr sz="1050" dirty="0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97CD901-9A3E-AF85-AF4D-5D396BDC164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3372" y="1319996"/>
            <a:ext cx="5362575" cy="1724025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BE291084-2040-7258-C28D-97B4B6C3F3A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29934" y="3295840"/>
            <a:ext cx="5219700" cy="2771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002875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rgbClr val="000000"/>
      </a:dk1>
      <a:lt1>
        <a:srgbClr val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2081</TotalTime>
  <Words>589</Words>
  <Application>Microsoft Office PowerPoint</Application>
  <PresentationFormat>Panorámica</PresentationFormat>
  <Paragraphs>44</Paragraphs>
  <Slides>12</Slides>
  <Notes>12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12</vt:i4>
      </vt:variant>
    </vt:vector>
  </HeadingPairs>
  <TitlesOfParts>
    <vt:vector size="18" baseType="lpstr">
      <vt:lpstr>Roboto</vt:lpstr>
      <vt:lpstr>Calibri</vt:lpstr>
      <vt:lpstr>Wingdings</vt:lpstr>
      <vt:lpstr>Arial</vt:lpstr>
      <vt:lpstr>Play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Santiago Bañol</dc:creator>
  <cp:lastModifiedBy>Andres Rios</cp:lastModifiedBy>
  <cp:revision>89</cp:revision>
  <dcterms:created xsi:type="dcterms:W3CDTF">2025-02-06T19:10:14Z</dcterms:created>
  <dcterms:modified xsi:type="dcterms:W3CDTF">2025-11-15T01:28:19Z</dcterms:modified>
</cp:coreProperties>
</file>