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4" r:id="rId6"/>
    <p:sldId id="263" r:id="rId7"/>
    <p:sldId id="262" r:id="rId8"/>
    <p:sldId id="261" r:id="rId9"/>
    <p:sldId id="269" r:id="rId10"/>
    <p:sldId id="274" r:id="rId11"/>
    <p:sldId id="270" r:id="rId12"/>
    <p:sldId id="276" r:id="rId13"/>
    <p:sldId id="273" r:id="rId14"/>
    <p:sldId id="272" r:id="rId15"/>
    <p:sldId id="271" r:id="rId16"/>
    <p:sldId id="275" r:id="rId17"/>
    <p:sldId id="280" r:id="rId18"/>
    <p:sldId id="277" r:id="rId19"/>
    <p:sldId id="279" r:id="rId20"/>
    <p:sldId id="258" r:id="rId2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D9"/>
    <a:srgbClr val="4F842D"/>
    <a:srgbClr val="F37538"/>
    <a:srgbClr val="2D1205"/>
    <a:srgbClr val="D19F5D"/>
    <a:srgbClr val="292929"/>
    <a:srgbClr val="BEF8C5"/>
    <a:srgbClr val="1A0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4BC07-02A7-4800-A814-634C402B7928}" v="6" dt="2025-03-17T21:17:31.338"/>
    <p1510:client id="{A6034302-4690-4C18-AC3C-3025AEB3F0AD}" v="29" dt="2025-03-17T19:52:24.2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8" autoAdjust="0"/>
    <p:restoredTop sz="94660"/>
  </p:normalViewPr>
  <p:slideViewPr>
    <p:cSldViewPr snapToGrid="0">
      <p:cViewPr varScale="1">
        <p:scale>
          <a:sx n="62" d="100"/>
          <a:sy n="62" d="100"/>
        </p:scale>
        <p:origin x="97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17748-18DA-285D-087C-B27DF6033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F15B85-EC29-0875-16A2-7BF18E101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E8D597-CE96-09E3-5D88-05EE02069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4BEB20-D6C7-21E1-38FE-6A6A6C29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E5C697-85C1-40AA-2655-94E8032C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703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25882-0FA6-4937-3133-6BCA16E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856923-003D-F84B-A208-1A25B54DA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071CB2-EF7E-3903-D905-4CC89622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02235D-A843-EBDF-6E16-FDEC63880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A69FA1-CB97-398D-01A3-48BB8206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304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2DA5035-5668-C88E-8026-6009BA380B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F54C346-509F-5FB8-4682-19861DA96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02EAF3-9990-8A1D-CC64-91CBF1750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E80BCB-E2C4-E665-FFBF-100050C2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238DAA-51CE-3DF9-BB96-9E187BEC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356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3F1D1-2244-5153-E8C9-41B58B308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B8B6DB-D81C-09F1-4FEA-268FBD889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1A80D7-8E83-2698-9D49-0E9BBD48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DA20FC-C019-4C34-9CA7-54070890D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6298E0-D60B-8888-8888-5F94377FD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20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E2A092-677A-A4B8-BF03-EE1DFE8D6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91B841-7407-1585-B8BD-F329F0547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9A54DF-B7DE-3C7C-B509-C6BBAE9E0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C24563-1336-68AF-380C-1F95E7FA9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359C2-3A04-7148-72AD-1F0E3798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291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98EA3-0A24-05ED-07B7-E6E4B7B9D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7F6F3D-59B5-63EA-10A0-EA34B2FDD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FF594B-1B3F-7B96-6956-719BBAF80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DBD28B4-3417-F621-EB91-4C14633DB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147ACD-698B-00D9-739E-787231B3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B60F1F-2114-4887-C591-88C39F2D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126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2F41AE-6C9B-8A90-384E-CA315AF65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03C82C-7692-7294-27AB-C026962B3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1AA724E-CC21-229F-6814-1BCD7CDC9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22A691A-095B-7621-FAD7-4D3636AF5E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B108920-415E-8A46-7FB9-7468B7331C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6D38056-3C4E-1987-A0B7-22EF2BEA7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8DD924-A088-9170-442A-AF18E06ED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2EE5731-8ABE-E01D-8889-917273E8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616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14F88-6ED4-0D26-4CE6-75BD23A2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B849D7-ECA7-4673-4962-04D1B2C0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EB7E84F-BA76-5D89-9C9C-583DBF3F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B1A4CE-09B3-06DC-193D-D35605702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716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D9CAE8F-A945-A48B-B269-7D927246C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DE6716-0D7C-BD97-AB13-165000F9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36F49E-1C8B-6D2B-ADEB-B2021457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373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C76950-4742-4FBD-4E35-A907B1788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337C02-348C-0A0E-2D86-FF4DC5296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94C6FA-0C6F-5513-150A-599D1A9FA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DB3C5C-5EEA-9B78-75B2-FECA6C83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418EFD-2C3A-FFFF-26F7-15F4E213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C6099C-2836-9A10-930B-F18A2F52D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064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26F519-D32F-E1AD-4655-7700958F7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E58BA8F-CD14-722B-C607-E151C77D76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71B27F-E0CD-B5F9-A5A3-FCE2F2459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E2E5EA-18EA-4DE9-C95F-88AD7DDF6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5B0DC2-E678-5724-2943-67708393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2FF930-91C6-5D11-A21A-710B735C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132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8225BA7-A82A-AC70-D867-30993309D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9F39AD-85FF-1C62-76A7-506BBFFF9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6E38F1-7F82-7E00-943A-EBF9F98ED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0E9C0E-2B98-4859-80F8-0F43517D8E11}" type="datetimeFigureOut">
              <a:rPr lang="es-CO" smtClean="0"/>
              <a:t>2/03/2026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019B3F-FBD7-9449-1A5C-7488DBF88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D271F7-336F-26D0-0FE3-B910A4657A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B7E75C-F94F-47DE-BB30-11C8B2E903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470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oticiascaracol.com/mundo/campesinos-colombianos-viajan-a-china-para-exponer-sus-productos-y-hacer-alianzas-comerciales-rg10" TargetMode="External"/><Relationship Id="rId5" Type="http://schemas.openxmlformats.org/officeDocument/2006/relationships/image" Target="../media/image43.png"/><Relationship Id="rId4" Type="http://schemas.openxmlformats.org/officeDocument/2006/relationships/hyperlink" Target="https://boyaca7dias.com.co/2025/10/26/colombia-impulsa-la-calidad-y-proyeccion-global-de-la-panela-con-su-primer-foro-internacional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F2A897C-644C-7F09-14C7-68591EB8B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9C1694FD-6F14-E446-D8FD-D58A2ADD8E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25" y="5362575"/>
            <a:ext cx="3981450" cy="1495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09FBBC4-1ECA-31F1-E815-799B57BE29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1872" b="19141"/>
          <a:stretch>
            <a:fillRect/>
          </a:stretch>
        </p:blipFill>
        <p:spPr>
          <a:xfrm>
            <a:off x="6075020" y="1034787"/>
            <a:ext cx="6083643" cy="43114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B2D5B61-CE81-80EF-9529-E87E5304FC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1578" b="14217"/>
          <a:stretch>
            <a:fillRect/>
          </a:stretch>
        </p:blipFill>
        <p:spPr>
          <a:xfrm>
            <a:off x="12593" y="181613"/>
            <a:ext cx="12146070" cy="67156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4900CDA-D8CC-BA1B-3E16-86CC0AA7D1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91153" y="1647549"/>
            <a:ext cx="2200847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33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A5897C-27D3-34BD-2CA9-2BDC24A62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F7D7CB0-B637-D932-78A4-7AD9EE01E2D5}"/>
              </a:ext>
            </a:extLst>
          </p:cNvPr>
          <p:cNvSpPr txBox="1"/>
          <p:nvPr/>
        </p:nvSpPr>
        <p:spPr>
          <a:xfrm>
            <a:off x="637587" y="643533"/>
            <a:ext cx="9234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MENSUAL DE LAS EXPORTACIONES DURANTE 2025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BBEAEA4A-E381-6EEF-5A9E-ABEF8261AF72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38656C6-F04D-4BD5-AB4C-13C9DABCF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87" y="1520140"/>
            <a:ext cx="10400677" cy="469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0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6AEBA6-15D2-8191-DE4D-4309B34CC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3E2D229-0CBF-39CC-7879-4B23406291FC}"/>
              </a:ext>
            </a:extLst>
          </p:cNvPr>
          <p:cNvSpPr txBox="1"/>
          <p:nvPr/>
        </p:nvSpPr>
        <p:spPr>
          <a:xfrm>
            <a:off x="648718" y="388792"/>
            <a:ext cx="9019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PRINCIPALES DESTINOS DE OTROS PAISES EXPORTADORES DE PANELA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02F3B112-997A-1EA2-D7AA-5042DF53152C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29C9E40-41B0-A999-A6CA-D44AB0A59E37}"/>
              </a:ext>
            </a:extLst>
          </p:cNvPr>
          <p:cNvSpPr/>
          <p:nvPr/>
        </p:nvSpPr>
        <p:spPr>
          <a:xfrm>
            <a:off x="2620036" y="3624989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50EA7FA-8247-B494-7D10-28BC5C5CE649}"/>
              </a:ext>
            </a:extLst>
          </p:cNvPr>
          <p:cNvSpPr/>
          <p:nvPr/>
        </p:nvSpPr>
        <p:spPr>
          <a:xfrm>
            <a:off x="8910576" y="1286691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9EF0197-5868-408D-828D-8D2E1841C25F}"/>
              </a:ext>
            </a:extLst>
          </p:cNvPr>
          <p:cNvSpPr/>
          <p:nvPr/>
        </p:nvSpPr>
        <p:spPr>
          <a:xfrm>
            <a:off x="6388931" y="1286692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99796BD-4176-82B8-9758-9DC3339E7EB8}"/>
              </a:ext>
            </a:extLst>
          </p:cNvPr>
          <p:cNvSpPr/>
          <p:nvPr/>
        </p:nvSpPr>
        <p:spPr>
          <a:xfrm>
            <a:off x="3867286" y="1288298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8DBFEEF-81D8-164B-256F-D068B749D7ED}"/>
              </a:ext>
            </a:extLst>
          </p:cNvPr>
          <p:cNvSpPr/>
          <p:nvPr/>
        </p:nvSpPr>
        <p:spPr>
          <a:xfrm>
            <a:off x="1372788" y="1286692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037079D-B568-7E90-9A2C-1A3C3C28E6C6}"/>
              </a:ext>
            </a:extLst>
          </p:cNvPr>
          <p:cNvSpPr txBox="1"/>
          <p:nvPr/>
        </p:nvSpPr>
        <p:spPr>
          <a:xfrm>
            <a:off x="1434997" y="2386141"/>
            <a:ext cx="200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Australia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Emiratos Árabes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Reino Unido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Singapur</a:t>
            </a:r>
          </a:p>
          <a:p>
            <a:endParaRPr lang="es-CO" sz="12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0F5933F-7B51-5BEA-9464-0D2A1811FA5B}"/>
              </a:ext>
            </a:extLst>
          </p:cNvPr>
          <p:cNvSpPr txBox="1"/>
          <p:nvPr/>
        </p:nvSpPr>
        <p:spPr>
          <a:xfrm>
            <a:off x="3947924" y="2368445"/>
            <a:ext cx="1968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Canadá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China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Alemania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Corea del Sur</a:t>
            </a:r>
          </a:p>
          <a:p>
            <a:endParaRPr lang="es-CO" sz="12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B440588-5BBB-A61E-D59F-D1DEB4DCB817}"/>
              </a:ext>
            </a:extLst>
          </p:cNvPr>
          <p:cNvSpPr txBox="1"/>
          <p:nvPr/>
        </p:nvSpPr>
        <p:spPr>
          <a:xfrm>
            <a:off x="2669639" y="4863114"/>
            <a:ext cx="1968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España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Chile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Colombia</a:t>
            </a:r>
          </a:p>
          <a:p>
            <a:endParaRPr lang="es-CO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9AFF875-70E5-FF3A-4668-9AE220407D0E}"/>
              </a:ext>
            </a:extLst>
          </p:cNvPr>
          <p:cNvSpPr txBox="1"/>
          <p:nvPr/>
        </p:nvSpPr>
        <p:spPr>
          <a:xfrm>
            <a:off x="9122019" y="2368445"/>
            <a:ext cx="1968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Alemania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Francia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España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Bélgica</a:t>
            </a:r>
          </a:p>
          <a:p>
            <a:endParaRPr lang="es-CO" sz="1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F3767B2-D639-7DA8-2AC5-6D76B17D84E8}"/>
              </a:ext>
            </a:extLst>
          </p:cNvPr>
          <p:cNvSpPr txBox="1"/>
          <p:nvPr/>
        </p:nvSpPr>
        <p:spPr>
          <a:xfrm>
            <a:off x="6526649" y="2343916"/>
            <a:ext cx="1968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Italia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Francia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España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Ecuador</a:t>
            </a:r>
          </a:p>
          <a:p>
            <a:endParaRPr lang="es-CO" sz="1200" dirty="0"/>
          </a:p>
        </p:txBody>
      </p:sp>
      <p:pic>
        <p:nvPicPr>
          <p:cNvPr id="14" name="Picture 4" descr="Bandera de la India - Wikipedia, la enciclopedia libre">
            <a:extLst>
              <a:ext uri="{FF2B5EF4-FFF2-40B4-BE49-F238E27FC236}">
                <a16:creationId xmlns:a16="http://schemas.microsoft.com/office/drawing/2014/main" id="{FD099019-EED7-821F-3932-006640DBD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243" y="1721940"/>
            <a:ext cx="893737" cy="59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4DD33EF8-0D42-8577-64BB-214C84AD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6" y="1708742"/>
            <a:ext cx="893736" cy="58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27B24AFA-7EDA-6FAC-3DF7-7467B025A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93" y="4103001"/>
            <a:ext cx="917338" cy="6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1C442ECA-87F4-3687-CF54-DD2094C0D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038" y="1691548"/>
            <a:ext cx="840436" cy="55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Bandera de Costa Rica - Wikipedia, la enciclopedia libre">
            <a:extLst>
              <a:ext uri="{FF2B5EF4-FFF2-40B4-BE49-F238E27FC236}">
                <a16:creationId xmlns:a16="http://schemas.microsoft.com/office/drawing/2014/main" id="{A1126D10-449D-E5CA-FA53-2B8BC8854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556" y="1721940"/>
            <a:ext cx="850688" cy="57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AAD02F79-4707-DCE5-B278-F6BE1100D39B}"/>
              </a:ext>
            </a:extLst>
          </p:cNvPr>
          <p:cNvSpPr/>
          <p:nvPr/>
        </p:nvSpPr>
        <p:spPr>
          <a:xfrm>
            <a:off x="5222178" y="3624989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EC020DA-2A7B-9507-7AC2-389C289BDEAC}"/>
              </a:ext>
            </a:extLst>
          </p:cNvPr>
          <p:cNvSpPr/>
          <p:nvPr/>
        </p:nvSpPr>
        <p:spPr>
          <a:xfrm>
            <a:off x="7824323" y="3624989"/>
            <a:ext cx="1688649" cy="2142308"/>
          </a:xfrm>
          <a:prstGeom prst="rect">
            <a:avLst/>
          </a:prstGeom>
          <a:solidFill>
            <a:srgbClr val="FFED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8851E70-5B4F-0DCA-E4A1-46D1012A714B}"/>
              </a:ext>
            </a:extLst>
          </p:cNvPr>
          <p:cNvSpPr txBox="1"/>
          <p:nvPr/>
        </p:nvSpPr>
        <p:spPr>
          <a:xfrm>
            <a:off x="5272680" y="4935268"/>
            <a:ext cx="1968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Estados Unidos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Japón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Vietnam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Austria</a:t>
            </a:r>
          </a:p>
          <a:p>
            <a:endParaRPr lang="es-CO" sz="16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109D169-5C7F-E84A-5727-0C6E193530FF}"/>
              </a:ext>
            </a:extLst>
          </p:cNvPr>
          <p:cNvSpPr txBox="1"/>
          <p:nvPr/>
        </p:nvSpPr>
        <p:spPr>
          <a:xfrm>
            <a:off x="7875721" y="4787520"/>
            <a:ext cx="19682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Japón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India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Emiratos Árabes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Egipto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200" dirty="0"/>
              <a:t>Indonesia</a:t>
            </a:r>
          </a:p>
          <a:p>
            <a:endParaRPr lang="es-CO" sz="1600" dirty="0"/>
          </a:p>
        </p:txBody>
      </p:sp>
      <p:pic>
        <p:nvPicPr>
          <p:cNvPr id="23" name="Picture 2" descr="Bandera de la República Popular China - Wikipedia, la enciclopedia libre">
            <a:extLst>
              <a:ext uri="{FF2B5EF4-FFF2-40B4-BE49-F238E27FC236}">
                <a16:creationId xmlns:a16="http://schemas.microsoft.com/office/drawing/2014/main" id="{64CC6B04-B9F3-9582-6F39-505809906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853" y="4120594"/>
            <a:ext cx="920294" cy="61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E456F64F-5ACF-9FD0-00A8-770B5C979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38" y="4103001"/>
            <a:ext cx="925069" cy="64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30E772B6-C921-9AA4-77A7-60AFB4E4AB1A}"/>
              </a:ext>
            </a:extLst>
          </p:cNvPr>
          <p:cNvSpPr txBox="1"/>
          <p:nvPr/>
        </p:nvSpPr>
        <p:spPr>
          <a:xfrm>
            <a:off x="0" y="6037015"/>
            <a:ext cx="11832416" cy="47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es-CO" sz="12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Otros países exportadores de panela orientan sus envíos hacia mercados como el de Norte América, Europa y algunos destinos de Asia y Oceanía. En particular, se observa una coincidencia en destinos estratégicos como Estados Unidos, España, Alemania, Francia y Japón lo que evidencia una clara preferencia por mercados desarrollados y de alto poder adquisitivo.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B63815E2-A6DE-6533-1571-5908900DD799}"/>
              </a:ext>
            </a:extLst>
          </p:cNvPr>
          <p:cNvSpPr txBox="1"/>
          <p:nvPr/>
        </p:nvSpPr>
        <p:spPr>
          <a:xfrm>
            <a:off x="1910139" y="1314089"/>
            <a:ext cx="7538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India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3DFC929-9622-DC61-D3FE-3E69285DF7A3}"/>
              </a:ext>
            </a:extLst>
          </p:cNvPr>
          <p:cNvSpPr txBox="1"/>
          <p:nvPr/>
        </p:nvSpPr>
        <p:spPr>
          <a:xfrm>
            <a:off x="4259243" y="1325157"/>
            <a:ext cx="10811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México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FD27805-8FBF-AF3A-42C8-07EDF0957810}"/>
              </a:ext>
            </a:extLst>
          </p:cNvPr>
          <p:cNvSpPr txBox="1"/>
          <p:nvPr/>
        </p:nvSpPr>
        <p:spPr>
          <a:xfrm>
            <a:off x="6901542" y="1304574"/>
            <a:ext cx="663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Perú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571F24A-51BA-FCAF-0079-A09E222420A0}"/>
              </a:ext>
            </a:extLst>
          </p:cNvPr>
          <p:cNvSpPr txBox="1"/>
          <p:nvPr/>
        </p:nvSpPr>
        <p:spPr>
          <a:xfrm>
            <a:off x="9124696" y="1312236"/>
            <a:ext cx="1260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Costa Rica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7542AD8-47AE-7119-EACD-0F7C9AC8E54E}"/>
              </a:ext>
            </a:extLst>
          </p:cNvPr>
          <p:cNvSpPr txBox="1"/>
          <p:nvPr/>
        </p:nvSpPr>
        <p:spPr>
          <a:xfrm>
            <a:off x="2972949" y="3647509"/>
            <a:ext cx="10805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Ecuador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03CC601-877C-98D7-23A2-5906A4BC87AE}"/>
              </a:ext>
            </a:extLst>
          </p:cNvPr>
          <p:cNvSpPr txBox="1"/>
          <p:nvPr/>
        </p:nvSpPr>
        <p:spPr>
          <a:xfrm>
            <a:off x="5677466" y="3624989"/>
            <a:ext cx="837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China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8335534-5B6F-1B91-29F2-01D849738976}"/>
              </a:ext>
            </a:extLst>
          </p:cNvPr>
          <p:cNvSpPr txBox="1"/>
          <p:nvPr/>
        </p:nvSpPr>
        <p:spPr>
          <a:xfrm>
            <a:off x="8363354" y="3647509"/>
            <a:ext cx="7538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dirty="0"/>
              <a:t>Brasil</a:t>
            </a:r>
          </a:p>
        </p:txBody>
      </p:sp>
    </p:spTree>
    <p:extLst>
      <p:ext uri="{BB962C8B-B14F-4D97-AF65-F5344CB8AC3E}">
        <p14:creationId xmlns:p14="http://schemas.microsoft.com/office/powerpoint/2010/main" val="3218261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C9709D-E5BB-D75F-63F2-F904685CB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abla&#10;&#10;El contenido generado por IA puede ser incorrecto.">
            <a:extLst>
              <a:ext uri="{FF2B5EF4-FFF2-40B4-BE49-F238E27FC236}">
                <a16:creationId xmlns:a16="http://schemas.microsoft.com/office/drawing/2014/main" id="{324C1F24-E15F-F6ED-A9DF-1534291AE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23" y="1983674"/>
            <a:ext cx="5077752" cy="336262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89BA1CD-11F0-2C74-E583-41E3B9960314}"/>
              </a:ext>
            </a:extLst>
          </p:cNvPr>
          <p:cNvSpPr txBox="1"/>
          <p:nvPr/>
        </p:nvSpPr>
        <p:spPr>
          <a:xfrm>
            <a:off x="685212" y="645378"/>
            <a:ext cx="5575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OTROS PAISES EXPORTADORES DE PANELA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8D2DC6E5-FE92-F4BD-1CAA-82D23D479BF3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A13514B-DA5D-FD3F-6FDD-01E4EEAF9964}"/>
              </a:ext>
            </a:extLst>
          </p:cNvPr>
          <p:cNvSpPr txBox="1"/>
          <p:nvPr/>
        </p:nvSpPr>
        <p:spPr>
          <a:xfrm>
            <a:off x="6096000" y="3707618"/>
            <a:ext cx="5494035" cy="1566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1400" dirty="0"/>
              <a:t>Brasil registra un volumen importante con valor FOB moderado, lo que refleja precios bajos. En cambio, Perú, Ecuador y Costa Rica exportan menos, pero con mejor precio promedio. Estratégicamente, se distinguen mercados de alto volumen y bajo precio (India y Brasil) y mercados de menor volumen, pero mayor rentabilidad (Colombia, Costa Rica, Perú y Ecuador), combinando escala y valor.</a:t>
            </a:r>
            <a:endParaRPr lang="es-CO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8521663-15EE-E189-57E8-9950CD76999D}"/>
              </a:ext>
            </a:extLst>
          </p:cNvPr>
          <p:cNvSpPr txBox="1"/>
          <p:nvPr/>
        </p:nvSpPr>
        <p:spPr>
          <a:xfrm>
            <a:off x="6095999" y="1831431"/>
            <a:ext cx="5494035" cy="1318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1400" dirty="0"/>
              <a:t>India lidera en volumen exportado (29.418 t), pero con menor valor FOB unitario, lo que indica una estrategia basada en altos volúmenes y precios más competitivos. Colombia, aunque exporta menos (16.366 t), alcanza el mayor valor FOB (USD 28,9 millones), reflejando un mejor precio por tonelada y mayor valor agregado.</a:t>
            </a:r>
            <a:endParaRPr lang="es-CO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90DFA8D-3896-9945-55A3-EE3E7F55AA46}"/>
              </a:ext>
            </a:extLst>
          </p:cNvPr>
          <p:cNvSpPr txBox="1"/>
          <p:nvPr/>
        </p:nvSpPr>
        <p:spPr>
          <a:xfrm>
            <a:off x="130969" y="5843290"/>
            <a:ext cx="84510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b="1" i="1" dirty="0"/>
              <a:t>*</a:t>
            </a:r>
            <a:r>
              <a:rPr lang="es-CO" sz="1600" i="1" dirty="0"/>
              <a:t> </a:t>
            </a:r>
            <a:r>
              <a:rPr lang="es-CO" sz="1000" i="1" u="sng" dirty="0"/>
              <a:t>Cabe resaltar (exceptuando a Colombia) que las cantidades y valores son aproximados debido a la variación en los tipos de cambio</a:t>
            </a:r>
            <a:endParaRPr lang="es-CO" i="1" u="sng" dirty="0"/>
          </a:p>
        </p:txBody>
      </p:sp>
      <p:pic>
        <p:nvPicPr>
          <p:cNvPr id="15" name="Imagen 14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AC5D0E77-D5CA-FBE6-A9F3-E24287ED16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25" y="2101031"/>
            <a:ext cx="199580" cy="28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525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6B47BE-9A41-182C-0E1E-DE6CEDB31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18A9AB3-C3BA-F3B4-E41A-807D3BBCA1FC}"/>
              </a:ext>
            </a:extLst>
          </p:cNvPr>
          <p:cNvSpPr txBox="1"/>
          <p:nvPr/>
        </p:nvSpPr>
        <p:spPr>
          <a:xfrm>
            <a:off x="685212" y="645378"/>
            <a:ext cx="5896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EXPORTACIONES MIEL DE CAÑA 1702904000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C0777AE0-FE8B-0F12-F205-5FC0C4755D93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 descr="Texto, Carta&#10;&#10;El contenido generado por IA puede ser incorrecto.">
            <a:extLst>
              <a:ext uri="{FF2B5EF4-FFF2-40B4-BE49-F238E27FC236}">
                <a16:creationId xmlns:a16="http://schemas.microsoft.com/office/drawing/2014/main" id="{0CC7B20B-9308-B1F7-D8FD-7DC78CEA86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78" t="6660" r="42880" b="25031"/>
          <a:stretch>
            <a:fillRect/>
          </a:stretch>
        </p:blipFill>
        <p:spPr>
          <a:xfrm>
            <a:off x="1187248" y="1907147"/>
            <a:ext cx="5329084" cy="3043706"/>
          </a:xfrm>
          <a:prstGeom prst="rect">
            <a:avLst/>
          </a:prstGeom>
        </p:spPr>
      </p:pic>
      <p:pic>
        <p:nvPicPr>
          <p:cNvPr id="4" name="Imagen 3" descr="Texto, Carta&#10;&#10;El contenido generado por IA puede ser incorrecto.">
            <a:extLst>
              <a:ext uri="{FF2B5EF4-FFF2-40B4-BE49-F238E27FC236}">
                <a16:creationId xmlns:a16="http://schemas.microsoft.com/office/drawing/2014/main" id="{B06CDB56-755C-737A-D448-97C237E2B4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999" t="3239" r="3520" b="52456"/>
          <a:stretch>
            <a:fillRect/>
          </a:stretch>
        </p:blipFill>
        <p:spPr>
          <a:xfrm>
            <a:off x="7425811" y="1538126"/>
            <a:ext cx="3578941" cy="1974137"/>
          </a:xfrm>
          <a:prstGeom prst="rect">
            <a:avLst/>
          </a:prstGeom>
        </p:spPr>
      </p:pic>
      <p:pic>
        <p:nvPicPr>
          <p:cNvPr id="6" name="Imagen 5" descr="Texto, Carta&#10;&#10;El contenido generado por IA puede ser incorrecto.">
            <a:extLst>
              <a:ext uri="{FF2B5EF4-FFF2-40B4-BE49-F238E27FC236}">
                <a16:creationId xmlns:a16="http://schemas.microsoft.com/office/drawing/2014/main" id="{56D0DCAB-0DC0-4A2D-C624-37175484CE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036" t="52820" r="3520" b="5563"/>
          <a:stretch>
            <a:fillRect/>
          </a:stretch>
        </p:blipFill>
        <p:spPr>
          <a:xfrm>
            <a:off x="7425811" y="3911656"/>
            <a:ext cx="3367547" cy="185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29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B12B87-86AB-E755-3F08-81A0E8F61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A214C98-83B7-BED6-B8F8-1AD8981B10D2}"/>
              </a:ext>
            </a:extLst>
          </p:cNvPr>
          <p:cNvSpPr txBox="1"/>
          <p:nvPr/>
        </p:nvSpPr>
        <p:spPr>
          <a:xfrm>
            <a:off x="685212" y="645378"/>
            <a:ext cx="6734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EXPORTACIONES PANELA SABORIZADA 1701910000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19E6EA78-3CE4-1512-C550-194BBBA051B7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6877FCA3-8D3F-9D91-41CB-DACFDC93F9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367" t="20208" r="7501" b="24871"/>
          <a:stretch>
            <a:fillRect/>
          </a:stretch>
        </p:blipFill>
        <p:spPr>
          <a:xfrm>
            <a:off x="1592826" y="1830946"/>
            <a:ext cx="4139379" cy="3718426"/>
          </a:xfrm>
          <a:prstGeom prst="rect">
            <a:avLst/>
          </a:prstGeom>
        </p:spPr>
      </p:pic>
      <p:pic>
        <p:nvPicPr>
          <p:cNvPr id="4" name="Imagen 3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EE8400FF-F0AC-B030-8E22-F09405497B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69" t="81554" r="33863" b="3317"/>
          <a:stretch>
            <a:fillRect/>
          </a:stretch>
        </p:blipFill>
        <p:spPr>
          <a:xfrm>
            <a:off x="6459797" y="3146614"/>
            <a:ext cx="5240825" cy="95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29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D2155F-C52F-11EB-BEA0-0EE77945B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3EAEA57-451E-CF29-2EF3-EE45A2AA5CD8}"/>
              </a:ext>
            </a:extLst>
          </p:cNvPr>
          <p:cNvSpPr txBox="1"/>
          <p:nvPr/>
        </p:nvSpPr>
        <p:spPr>
          <a:xfrm>
            <a:off x="685212" y="645378"/>
            <a:ext cx="6267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EXPORTACIONES LICORES DE CAÑA 2208400000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89316746-554A-BFA5-D180-FDC763DB5FBF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7" name="Imagen 6" descr="Tabla&#10;&#10;El contenido generado por IA puede ser incorrecto.">
            <a:extLst>
              <a:ext uri="{FF2B5EF4-FFF2-40B4-BE49-F238E27FC236}">
                <a16:creationId xmlns:a16="http://schemas.microsoft.com/office/drawing/2014/main" id="{0C0F614B-F2CE-65B2-7ED9-826F93168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12" y="1912992"/>
            <a:ext cx="5632961" cy="2949224"/>
          </a:xfrm>
          <a:prstGeom prst="rect">
            <a:avLst/>
          </a:prstGeom>
        </p:spPr>
      </p:pic>
      <p:pic>
        <p:nvPicPr>
          <p:cNvPr id="4" name="Imagen 3" descr="Botella de licor sobre la mesa&#10;&#10;El contenido generado por IA puede ser incorrecto.">
            <a:extLst>
              <a:ext uri="{FF2B5EF4-FFF2-40B4-BE49-F238E27FC236}">
                <a16:creationId xmlns:a16="http://schemas.microsoft.com/office/drawing/2014/main" id="{0AA72747-3C1A-965F-DC88-E4D40E7037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7" r="3251" b="5253"/>
          <a:stretch>
            <a:fillRect/>
          </a:stretch>
        </p:blipFill>
        <p:spPr>
          <a:xfrm>
            <a:off x="7477125" y="3387604"/>
            <a:ext cx="3800476" cy="268934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842ED4E-F648-084C-86F0-76636B204B56}"/>
              </a:ext>
            </a:extLst>
          </p:cNvPr>
          <p:cNvSpPr txBox="1"/>
          <p:nvPr/>
        </p:nvSpPr>
        <p:spPr>
          <a:xfrm>
            <a:off x="8381320" y="1409638"/>
            <a:ext cx="18117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Quimbaya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Mil demonios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472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La Hechicera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Amuleto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Desquite</a:t>
            </a:r>
          </a:p>
        </p:txBody>
      </p:sp>
    </p:spTree>
    <p:extLst>
      <p:ext uri="{BB962C8B-B14F-4D97-AF65-F5344CB8AC3E}">
        <p14:creationId xmlns:p14="http://schemas.microsoft.com/office/powerpoint/2010/main" val="1112175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62E8B1-1304-26F1-CA8A-1FEA4BD5F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20B7D03B-5209-E036-BC71-8D3EE8A91DB6}"/>
              </a:ext>
            </a:extLst>
          </p:cNvPr>
          <p:cNvSpPr txBox="1"/>
          <p:nvPr/>
        </p:nvSpPr>
        <p:spPr>
          <a:xfrm>
            <a:off x="685212" y="645378"/>
            <a:ext cx="3921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RANKING DE EXPORTADORES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FF0C7694-AE49-5890-FD9E-0967F3BFE0A0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99D557A-3844-2FE8-E329-231C386B87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98" t="1583" r="22106" b="856"/>
          <a:stretch>
            <a:fillRect/>
          </a:stretch>
        </p:blipFill>
        <p:spPr>
          <a:xfrm>
            <a:off x="796720" y="1437660"/>
            <a:ext cx="6243484" cy="461132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09408C8-9A09-61E0-71E6-0D248CE036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1" t="50000" r="54512" b="1159"/>
          <a:stretch>
            <a:fillRect/>
          </a:stretch>
        </p:blipFill>
        <p:spPr>
          <a:xfrm>
            <a:off x="6801824" y="1819999"/>
            <a:ext cx="5184006" cy="422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14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CB099C-FB6A-7D19-CE97-C5B1A63C1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89CC7B3-2763-347E-8FF2-3E856DC9B576}"/>
              </a:ext>
            </a:extLst>
          </p:cNvPr>
          <p:cNvSpPr txBox="1"/>
          <p:nvPr/>
        </p:nvSpPr>
        <p:spPr>
          <a:xfrm>
            <a:off x="685212" y="645378"/>
            <a:ext cx="3816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IMPORTACIONES DE PANELA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11AEEB7F-AB19-345B-DF77-FF6BD66ADB2E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.c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 descr="Texto, Aplicación, Chat o mensaje de texto&#10;&#10;El contenido generado por IA puede ser incorrecto.">
            <a:extLst>
              <a:ext uri="{FF2B5EF4-FFF2-40B4-BE49-F238E27FC236}">
                <a16:creationId xmlns:a16="http://schemas.microsoft.com/office/drawing/2014/main" id="{8B3675BE-8B90-ABB5-2223-02BD6F1B8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304" y="1282556"/>
            <a:ext cx="6373114" cy="400105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5DB4C8C-049C-4000-AEC8-C1C7B5C7D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607" y="5688703"/>
            <a:ext cx="8822785" cy="53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39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01F9CF-6112-3FB6-21FD-B869635DA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A341308-7BF2-4203-637C-D9CBCD41249F}"/>
              </a:ext>
            </a:extLst>
          </p:cNvPr>
          <p:cNvSpPr txBox="1"/>
          <p:nvPr/>
        </p:nvSpPr>
        <p:spPr>
          <a:xfrm>
            <a:off x="685212" y="645378"/>
            <a:ext cx="4497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CONTINGENTES DE EXPORTACIÓN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EB99270-0FC6-3DF4-4CE4-2C099B532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8885" y="4169069"/>
            <a:ext cx="3799995" cy="204355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A6809E6-DB34-2BAF-D85F-38266631D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878" y="1428070"/>
            <a:ext cx="6142550" cy="255327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08104CA-5D8D-5EB2-D1B7-FAA47AA635C0}"/>
              </a:ext>
            </a:extLst>
          </p:cNvPr>
          <p:cNvSpPr txBox="1"/>
          <p:nvPr/>
        </p:nvSpPr>
        <p:spPr>
          <a:xfrm>
            <a:off x="2572364" y="4944624"/>
            <a:ext cx="245745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50" u="sng" dirty="0"/>
              <a:t>Fecha de reporte 06 de febrero 2026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5C31600-E9FF-1AA1-5843-5BD26D534576}"/>
              </a:ext>
            </a:extLst>
          </p:cNvPr>
          <p:cNvSpPr txBox="1"/>
          <p:nvPr/>
        </p:nvSpPr>
        <p:spPr>
          <a:xfrm>
            <a:off x="-57152" y="6673334"/>
            <a:ext cx="752519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000" dirty="0"/>
              <a:t>https://www.vuce.gov.co/noticias/avisos/2026/saldo-por-utilizar-contingente-de-exportacion-1</a:t>
            </a:r>
          </a:p>
        </p:txBody>
      </p:sp>
    </p:spTree>
    <p:extLst>
      <p:ext uri="{BB962C8B-B14F-4D97-AF65-F5344CB8AC3E}">
        <p14:creationId xmlns:p14="http://schemas.microsoft.com/office/powerpoint/2010/main" val="2034536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EA092D-E856-3655-DF97-CA1E66674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AAA92A4-1D6E-1A8D-5921-512097C94D9E}"/>
              </a:ext>
            </a:extLst>
          </p:cNvPr>
          <p:cNvSpPr txBox="1"/>
          <p:nvPr/>
        </p:nvSpPr>
        <p:spPr>
          <a:xfrm>
            <a:off x="685212" y="645378"/>
            <a:ext cx="2228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PUBLICACIONES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647DC3F-A2DB-CE41-7270-CD1565402E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522" t="22500" r="37528" b="706"/>
          <a:stretch>
            <a:fillRect/>
          </a:stretch>
        </p:blipFill>
        <p:spPr>
          <a:xfrm>
            <a:off x="838379" y="1449130"/>
            <a:ext cx="4808279" cy="388718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45E93E9-CD84-0E4B-806B-DAE1C747BB43}"/>
              </a:ext>
            </a:extLst>
          </p:cNvPr>
          <p:cNvSpPr txBox="1"/>
          <p:nvPr/>
        </p:nvSpPr>
        <p:spPr>
          <a:xfrm>
            <a:off x="838379" y="5511478"/>
            <a:ext cx="511461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100" dirty="0">
                <a:hlinkClick r:id="rId4"/>
              </a:rPr>
              <a:t>https://boyaca7dias.com.co/2025/10/26/colombia-impulsa-la-calidad-y-proyeccion-global-de-la-panela-con-su-primer-foro-internacional/</a:t>
            </a:r>
            <a:endParaRPr lang="es-CO" sz="1100" dirty="0"/>
          </a:p>
          <a:p>
            <a:endParaRPr lang="es-CO" sz="11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0952628-9260-3A8D-DB81-85DE509663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550" t="20478" r="27555" b="18707"/>
          <a:stretch>
            <a:fillRect/>
          </a:stretch>
        </p:blipFill>
        <p:spPr>
          <a:xfrm>
            <a:off x="6714228" y="1449130"/>
            <a:ext cx="4808279" cy="388718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5964D8B-7ED9-0085-7629-F3357485B7AB}"/>
              </a:ext>
            </a:extLst>
          </p:cNvPr>
          <p:cNvSpPr txBox="1"/>
          <p:nvPr/>
        </p:nvSpPr>
        <p:spPr>
          <a:xfrm>
            <a:off x="6714228" y="5511478"/>
            <a:ext cx="50530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100" dirty="0">
                <a:hlinkClick r:id="rId6"/>
              </a:rPr>
              <a:t>https://www.noticiascaracol.com/mundo/campesinos-colombianos-viajan-a-china-para-exponer-sus-productos-y-hacer-alianzas-comerciales-rg10</a:t>
            </a:r>
            <a:endParaRPr lang="es-CO" sz="1100" dirty="0"/>
          </a:p>
        </p:txBody>
      </p:sp>
    </p:spTree>
    <p:extLst>
      <p:ext uri="{BB962C8B-B14F-4D97-AF65-F5344CB8AC3E}">
        <p14:creationId xmlns:p14="http://schemas.microsoft.com/office/powerpoint/2010/main" val="251919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ADAEF8C-E68F-0FF7-A996-BAD945C8AD96}"/>
              </a:ext>
            </a:extLst>
          </p:cNvPr>
          <p:cNvSpPr/>
          <p:nvPr/>
        </p:nvSpPr>
        <p:spPr>
          <a:xfrm>
            <a:off x="6900061" y="1228725"/>
            <a:ext cx="4153679" cy="2990849"/>
          </a:xfrm>
          <a:prstGeom prst="roundRect">
            <a:avLst/>
          </a:prstGeom>
          <a:solidFill>
            <a:srgbClr val="F375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298318E-3C89-9B22-2251-34FB915523A1}"/>
              </a:ext>
            </a:extLst>
          </p:cNvPr>
          <p:cNvSpPr txBox="1"/>
          <p:nvPr/>
        </p:nvSpPr>
        <p:spPr>
          <a:xfrm>
            <a:off x="583511" y="509990"/>
            <a:ext cx="6470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DEL SECTOR AGROPECUARIO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13AAC7B-F9E3-0FBA-7D5F-50DDB0638780}"/>
              </a:ext>
            </a:extLst>
          </p:cNvPr>
          <p:cNvSpPr txBox="1"/>
          <p:nvPr/>
        </p:nvSpPr>
        <p:spPr>
          <a:xfrm>
            <a:off x="831161" y="1515256"/>
            <a:ext cx="51876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2D120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2025, las exportaciones de productos agropecuarios, alimentos y bebidas alcanzaron US$15.307,4 millones FOB, registrando un crecimiento anual del 33,2 %. Este resultado fue impulsado principalmente por el dinamismo en las exportaciones de café y aceite de palma, consolidando al sector agropecuario como uno de los principales motores del comercio exterior colombiano al cierre del año.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6324E7E-A45B-9CAB-4D58-389560DD011F}"/>
              </a:ext>
            </a:extLst>
          </p:cNvPr>
          <p:cNvSpPr txBox="1"/>
          <p:nvPr/>
        </p:nvSpPr>
        <p:spPr>
          <a:xfrm>
            <a:off x="6728092" y="4511717"/>
            <a:ext cx="47876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rgbClr val="2D120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2025, las exportaciones de panela alcanzaron 16.366 toneladas por USD 28.972.594, registrando un crecimiento de 4.8% en volumen y 14.2% en divisas frente a 2024. Los envíos se concentraron en mercados consolidados y avanzaron hacia nuevos destinos en Europa, América y Asia, fortaleciendo el posicionamiento internacional de la panela colombiana.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A98EAD76-7E2F-7141-F5F7-F4E07A4DBB37}"/>
              </a:ext>
            </a:extLst>
          </p:cNvPr>
          <p:cNvSpPr/>
          <p:nvPr/>
        </p:nvSpPr>
        <p:spPr>
          <a:xfrm>
            <a:off x="1155780" y="3666017"/>
            <a:ext cx="4153679" cy="2750020"/>
          </a:xfrm>
          <a:prstGeom prst="roundRect">
            <a:avLst/>
          </a:prstGeom>
          <a:solidFill>
            <a:srgbClr val="4F84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0C25CE-0358-B382-A0F2-9F48B8858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825" y="3801398"/>
            <a:ext cx="3933824" cy="2546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9221574-4F4C-7F8F-D32B-E1AB7B26F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7470" y="1315231"/>
            <a:ext cx="3877705" cy="2817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94915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422ED629-19CB-0046-986B-BEEFC691997A}"/>
              </a:ext>
            </a:extLst>
          </p:cNvPr>
          <p:cNvSpPr/>
          <p:nvPr/>
        </p:nvSpPr>
        <p:spPr>
          <a:xfrm>
            <a:off x="464695" y="764498"/>
            <a:ext cx="899410" cy="1019332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670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0A7A65-A622-1C22-A71D-78D260839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12FD3B0-3BEA-74B0-AF05-7FB31EBE57CF}"/>
              </a:ext>
            </a:extLst>
          </p:cNvPr>
          <p:cNvSpPr txBox="1"/>
          <p:nvPr/>
        </p:nvSpPr>
        <p:spPr>
          <a:xfrm>
            <a:off x="685212" y="645378"/>
            <a:ext cx="6562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DE LAS EXPORTACIONES 2025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E0359AE-C2B6-9A37-BA5B-266D2A707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74" y="1370301"/>
            <a:ext cx="10452052" cy="4974647"/>
          </a:xfrm>
          <a:prstGeom prst="rect">
            <a:avLst/>
          </a:prstGeom>
        </p:spPr>
      </p:pic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A0BBFF4F-3131-9687-402B-6EDF553E6504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</p:spTree>
    <p:extLst>
      <p:ext uri="{BB962C8B-B14F-4D97-AF65-F5344CB8AC3E}">
        <p14:creationId xmlns:p14="http://schemas.microsoft.com/office/powerpoint/2010/main" val="168350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B28D95-74FA-F101-9775-CAF025C15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90E5D44-EF4C-8049-0351-D62B31FDB79C}"/>
              </a:ext>
            </a:extLst>
          </p:cNvPr>
          <p:cNvSpPr txBox="1"/>
          <p:nvPr/>
        </p:nvSpPr>
        <p:spPr>
          <a:xfrm>
            <a:off x="685212" y="645378"/>
            <a:ext cx="697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PRINCIPALES DESTINOS DE LAS EXPORTACIONES 2025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8610A814-0DD5-7884-3534-D046D8895ACE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56E67A9-C4FD-4303-7FD6-DD5F0E87A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41" y="1353576"/>
            <a:ext cx="11489517" cy="460804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D4BE914-BD0C-D2B1-BF24-7E8FDD511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430" y="2096172"/>
            <a:ext cx="5596987" cy="125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0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C8BBEE-1F67-246C-C9A5-2908C2197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9A0DEF2-B5D4-3402-ECA8-AA1C14FCF739}"/>
              </a:ext>
            </a:extLst>
          </p:cNvPr>
          <p:cNvSpPr/>
          <p:nvPr/>
        </p:nvSpPr>
        <p:spPr>
          <a:xfrm>
            <a:off x="7448550" y="1380071"/>
            <a:ext cx="3711816" cy="2649004"/>
          </a:xfrm>
          <a:prstGeom prst="roundRect">
            <a:avLst/>
          </a:prstGeom>
          <a:solidFill>
            <a:srgbClr val="4F84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23E38A2-9955-5268-10E6-E076AD126D60}"/>
              </a:ext>
            </a:extLst>
          </p:cNvPr>
          <p:cNvSpPr txBox="1"/>
          <p:nvPr/>
        </p:nvSpPr>
        <p:spPr>
          <a:xfrm>
            <a:off x="685212" y="645378"/>
            <a:ext cx="471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OTROS DESTINOS DE EXPORTACIÓN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2C2406F8-7B9D-0CA3-E69A-558E2BF54219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C23E0FC-7A46-F972-CA81-F476022F6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679"/>
          <a:stretch/>
        </p:blipFill>
        <p:spPr>
          <a:xfrm>
            <a:off x="122659" y="1277942"/>
            <a:ext cx="6884028" cy="473015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94783A6-B39F-0E43-5640-B69E857B39BA}"/>
              </a:ext>
            </a:extLst>
          </p:cNvPr>
          <p:cNvSpPr txBox="1"/>
          <p:nvPr/>
        </p:nvSpPr>
        <p:spPr>
          <a:xfrm>
            <a:off x="4896781" y="4284263"/>
            <a:ext cx="708546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/>
              <a:t>Además de los principales destinos consolidados de exportación, como Estados Unidos y España, se identifican otros mercados que representan alternativas estratégicas para la diversificación de las exportaciones de panela colombiana, los cuales evidencian oportunidades de crecimiento asociadas a nichos especializados, productos naturales y tendencias de consumo saludable.</a:t>
            </a:r>
            <a:endParaRPr lang="es-CO" sz="16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FA5B0DA-30E6-4404-BBD7-FE7E64B30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844" y="1522035"/>
            <a:ext cx="3547613" cy="2365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717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EF98FE-00BA-8883-1190-9CD248A9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E3F6D5A2-5880-0AFD-2F59-DF32E527CFD0}"/>
              </a:ext>
            </a:extLst>
          </p:cNvPr>
          <p:cNvSpPr txBox="1"/>
          <p:nvPr/>
        </p:nvSpPr>
        <p:spPr>
          <a:xfrm>
            <a:off x="685212" y="645378"/>
            <a:ext cx="4968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EXPORTACIONES TRIMESTRALES 2025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807C2D5E-143D-DBB9-BD20-BF4E9E72A6ED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3AEB3B0-B80C-0DEB-6034-3E1D7E5CFB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999"/>
          <a:stretch>
            <a:fillRect/>
          </a:stretch>
        </p:blipFill>
        <p:spPr>
          <a:xfrm>
            <a:off x="2500903" y="2224383"/>
            <a:ext cx="6305569" cy="3710094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5D44B8EB-D2BB-9A28-E289-A45DC993AF00}"/>
              </a:ext>
            </a:extLst>
          </p:cNvPr>
          <p:cNvSpPr/>
          <p:nvPr/>
        </p:nvSpPr>
        <p:spPr>
          <a:xfrm>
            <a:off x="584862" y="1365723"/>
            <a:ext cx="3225137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236002A-4317-834B-C400-7C66F2261887}"/>
              </a:ext>
            </a:extLst>
          </p:cNvPr>
          <p:cNvSpPr txBox="1"/>
          <p:nvPr/>
        </p:nvSpPr>
        <p:spPr>
          <a:xfrm>
            <a:off x="1602850" y="1870870"/>
            <a:ext cx="2552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3.886 toneladas</a:t>
            </a: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DA2A1C8-E709-465F-6F62-33DC284928A4}"/>
              </a:ext>
            </a:extLst>
          </p:cNvPr>
          <p:cNvSpPr txBox="1"/>
          <p:nvPr/>
        </p:nvSpPr>
        <p:spPr>
          <a:xfrm>
            <a:off x="1602849" y="2236732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$6.887.345</a:t>
            </a:r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92336B7-4CA0-FA27-F395-E031FF391BE9}"/>
              </a:ext>
            </a:extLst>
          </p:cNvPr>
          <p:cNvSpPr txBox="1"/>
          <p:nvPr/>
        </p:nvSpPr>
        <p:spPr>
          <a:xfrm>
            <a:off x="1381435" y="1365723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/>
              <a:t>Trimestre </a:t>
            </a:r>
            <a:r>
              <a:rPr lang="es-ES" b="1" dirty="0"/>
              <a:t>I</a:t>
            </a:r>
            <a:endParaRPr lang="es-ES" sz="1800" b="1" dirty="0"/>
          </a:p>
        </p:txBody>
      </p:sp>
      <p:pic>
        <p:nvPicPr>
          <p:cNvPr id="9" name="Gráfico 8" descr="Gráfico de barras con tendencia alcista con relleno sólido">
            <a:extLst>
              <a:ext uri="{FF2B5EF4-FFF2-40B4-BE49-F238E27FC236}">
                <a16:creationId xmlns:a16="http://schemas.microsoft.com/office/drawing/2014/main" id="{8277C001-BC41-A2E0-BF40-6FB726F26C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4232" y="1630109"/>
            <a:ext cx="914400" cy="914400"/>
          </a:xfrm>
          <a:prstGeom prst="rect">
            <a:avLst/>
          </a:prstGeom>
        </p:spPr>
      </p:pic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E487CFAC-9AFC-3E19-1654-3FB8F2CFE891}"/>
              </a:ext>
            </a:extLst>
          </p:cNvPr>
          <p:cNvSpPr/>
          <p:nvPr/>
        </p:nvSpPr>
        <p:spPr>
          <a:xfrm>
            <a:off x="584863" y="4793867"/>
            <a:ext cx="3225136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E29C40-D7CF-0152-A3CE-A9E892B85F29}"/>
              </a:ext>
            </a:extLst>
          </p:cNvPr>
          <p:cNvSpPr txBox="1"/>
          <p:nvPr/>
        </p:nvSpPr>
        <p:spPr>
          <a:xfrm>
            <a:off x="1602850" y="5299014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4</a:t>
            </a: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.103 toneladas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34B5A33-8EFA-86C6-4374-5A5326993E6B}"/>
              </a:ext>
            </a:extLst>
          </p:cNvPr>
          <p:cNvSpPr txBox="1"/>
          <p:nvPr/>
        </p:nvSpPr>
        <p:spPr>
          <a:xfrm>
            <a:off x="1602849" y="5664876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$7.132.452</a:t>
            </a:r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525F8AA-9AD6-10EC-2527-BE04B8255263}"/>
              </a:ext>
            </a:extLst>
          </p:cNvPr>
          <p:cNvSpPr txBox="1"/>
          <p:nvPr/>
        </p:nvSpPr>
        <p:spPr>
          <a:xfrm>
            <a:off x="1412431" y="4809686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/>
              <a:t>Trimestre II</a:t>
            </a:r>
          </a:p>
        </p:txBody>
      </p:sp>
      <p:pic>
        <p:nvPicPr>
          <p:cNvPr id="14" name="Gráfico 13" descr="Gráfico de barras con tendencia alcista con relleno sólido">
            <a:extLst>
              <a:ext uri="{FF2B5EF4-FFF2-40B4-BE49-F238E27FC236}">
                <a16:creationId xmlns:a16="http://schemas.microsoft.com/office/drawing/2014/main" id="{29BDC00E-B0B5-2EFB-94ED-46F2B942FF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4232" y="5058253"/>
            <a:ext cx="914400" cy="914400"/>
          </a:xfrm>
          <a:prstGeom prst="rect">
            <a:avLst/>
          </a:prstGeom>
        </p:spPr>
      </p:pic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4DAD8669-68EE-A060-C905-1D98A6BDC57B}"/>
              </a:ext>
            </a:extLst>
          </p:cNvPr>
          <p:cNvSpPr/>
          <p:nvPr/>
        </p:nvSpPr>
        <p:spPr>
          <a:xfrm>
            <a:off x="8578337" y="1369363"/>
            <a:ext cx="3225137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29F160C-BCD9-F422-26A5-ED9459C530EB}"/>
              </a:ext>
            </a:extLst>
          </p:cNvPr>
          <p:cNvSpPr txBox="1"/>
          <p:nvPr/>
        </p:nvSpPr>
        <p:spPr>
          <a:xfrm>
            <a:off x="9596325" y="1874510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4.285</a:t>
            </a: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toneladas</a:t>
            </a:r>
            <a:endParaRPr lang="es-E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4B0EB66-F1F2-430B-1F3D-76F2ADFA7575}"/>
              </a:ext>
            </a:extLst>
          </p:cNvPr>
          <p:cNvSpPr txBox="1"/>
          <p:nvPr/>
        </p:nvSpPr>
        <p:spPr>
          <a:xfrm>
            <a:off x="9596324" y="2240372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$7.207.494</a:t>
            </a:r>
            <a:endParaRPr lang="es-E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E6303E9-2299-D217-6F9D-D9316417C1EC}"/>
              </a:ext>
            </a:extLst>
          </p:cNvPr>
          <p:cNvSpPr txBox="1"/>
          <p:nvPr/>
        </p:nvSpPr>
        <p:spPr>
          <a:xfrm>
            <a:off x="9403522" y="1352318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/>
              <a:t>Trimestre </a:t>
            </a:r>
            <a:r>
              <a:rPr lang="es-ES" b="1" dirty="0"/>
              <a:t>III</a:t>
            </a:r>
            <a:endParaRPr lang="es-ES" sz="1800" b="1" dirty="0"/>
          </a:p>
        </p:txBody>
      </p:sp>
      <p:pic>
        <p:nvPicPr>
          <p:cNvPr id="19" name="Gráfico 18" descr="Gráfico de barras con tendencia alcista con relleno sólido">
            <a:extLst>
              <a:ext uri="{FF2B5EF4-FFF2-40B4-BE49-F238E27FC236}">
                <a16:creationId xmlns:a16="http://schemas.microsoft.com/office/drawing/2014/main" id="{0FB34CAE-CFCC-6838-5D05-9F0982E8C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47707" y="1633749"/>
            <a:ext cx="914400" cy="914400"/>
          </a:xfrm>
          <a:prstGeom prst="rect">
            <a:avLst/>
          </a:prstGeom>
        </p:spPr>
      </p:pic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56EF1C65-3AAD-2EEB-4ADB-F3C4D24C3A06}"/>
              </a:ext>
            </a:extLst>
          </p:cNvPr>
          <p:cNvSpPr/>
          <p:nvPr/>
        </p:nvSpPr>
        <p:spPr>
          <a:xfrm>
            <a:off x="8578338" y="4793867"/>
            <a:ext cx="3225136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E10FCF5-11E7-0B13-8F86-4F1AC0EBD9C7}"/>
              </a:ext>
            </a:extLst>
          </p:cNvPr>
          <p:cNvSpPr txBox="1"/>
          <p:nvPr/>
        </p:nvSpPr>
        <p:spPr>
          <a:xfrm>
            <a:off x="9596325" y="5299014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4.112</a:t>
            </a: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toneladas</a:t>
            </a:r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AC0F99F-DB03-1287-8F28-21F9DF244074}"/>
              </a:ext>
            </a:extLst>
          </p:cNvPr>
          <p:cNvSpPr txBox="1"/>
          <p:nvPr/>
        </p:nvSpPr>
        <p:spPr>
          <a:xfrm>
            <a:off x="9596324" y="5664876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$6.923.998</a:t>
            </a:r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55ED2F0-104E-E493-443A-52E1E4AF3785}"/>
              </a:ext>
            </a:extLst>
          </p:cNvPr>
          <p:cNvSpPr txBox="1"/>
          <p:nvPr/>
        </p:nvSpPr>
        <p:spPr>
          <a:xfrm>
            <a:off x="9403522" y="4778048"/>
            <a:ext cx="1756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/>
              <a:t>Trimestre IV</a:t>
            </a:r>
          </a:p>
        </p:txBody>
      </p:sp>
      <p:pic>
        <p:nvPicPr>
          <p:cNvPr id="24" name="Gráfico 23" descr="Gráfico de barras con tendencia alcista con relleno sólido">
            <a:extLst>
              <a:ext uri="{FF2B5EF4-FFF2-40B4-BE49-F238E27FC236}">
                <a16:creationId xmlns:a16="http://schemas.microsoft.com/office/drawing/2014/main" id="{FA2BF922-FA1B-0820-569B-40CA79C401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47707" y="505825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8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F4CE99-6F11-569C-FFDA-6357926A9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C89833B-D183-3EED-E576-C5A746BCFF17}"/>
              </a:ext>
            </a:extLst>
          </p:cNvPr>
          <p:cNvSpPr txBox="1"/>
          <p:nvPr/>
        </p:nvSpPr>
        <p:spPr>
          <a:xfrm>
            <a:off x="685212" y="645378"/>
            <a:ext cx="6562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VARIACIÓN TRIMESTRAL DE LAS EXPORTACIONES</a:t>
            </a: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4D78BB81-8D47-CFCC-AD07-AA6BCFF80471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Treid.co.com y Datasur.com corte 31 de dicie</a:t>
            </a:r>
            <a:r>
              <a:rPr lang="es-MX" sz="1000" dirty="0">
                <a:solidFill>
                  <a:schemeClr val="dk1"/>
                </a:solidFill>
              </a:rPr>
              <a:t>mbre</a:t>
            </a:r>
            <a:r>
              <a:rPr lang="es-MX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lang="es-MX"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BFB3CA2-8FE4-2143-9C42-004DEB3D60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662" y="1586586"/>
            <a:ext cx="9794122" cy="460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359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31078A-CACD-0FB5-FF64-1C5021639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CED13D7-3161-724C-EDEF-8F312A329E9B}"/>
              </a:ext>
            </a:extLst>
          </p:cNvPr>
          <p:cNvSpPr txBox="1"/>
          <p:nvPr/>
        </p:nvSpPr>
        <p:spPr>
          <a:xfrm>
            <a:off x="685212" y="645378"/>
            <a:ext cx="495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PARTICIPACIÓN POR DEPARTAMENTO</a:t>
            </a: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E8A1466D-6B1A-4673-19B4-2DD65AFF2A31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Treid.co.com y Datasur.com corte 31 de dicie</a:t>
            </a:r>
            <a:r>
              <a:rPr lang="es-MX" sz="1000" dirty="0">
                <a:solidFill>
                  <a:schemeClr val="dk1"/>
                </a:solidFill>
              </a:rPr>
              <a:t>mbre</a:t>
            </a:r>
            <a:r>
              <a:rPr lang="es-MX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lang="es-MX"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581FE50-D920-42A8-7855-30EEB8D99C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7" t="1018" r="15621" b="17879"/>
          <a:stretch/>
        </p:blipFill>
        <p:spPr>
          <a:xfrm>
            <a:off x="1313682" y="1071854"/>
            <a:ext cx="8355611" cy="5279979"/>
          </a:xfrm>
          <a:prstGeom prst="rect">
            <a:avLst/>
          </a:prstGeom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06BC01A-E646-7718-DC62-D3092BEB5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110" y="2954796"/>
            <a:ext cx="2480554" cy="314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7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EFC5B5-AE75-46F3-5227-4DEFCDE98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581946C9-6B64-7DEC-A2BF-2F810977BBB6}"/>
              </a:ext>
            </a:extLst>
          </p:cNvPr>
          <p:cNvSpPr txBox="1"/>
          <p:nvPr/>
        </p:nvSpPr>
        <p:spPr>
          <a:xfrm>
            <a:off x="685212" y="645378"/>
            <a:ext cx="8569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PRECIOS PROMEDIO DE ENTRADA EN LOS PRINCIPALES DESTINOS </a:t>
            </a:r>
          </a:p>
        </p:txBody>
      </p:sp>
      <p:sp>
        <p:nvSpPr>
          <p:cNvPr id="3" name="Google Shape;90;p2">
            <a:extLst>
              <a:ext uri="{FF2B5EF4-FFF2-40B4-BE49-F238E27FC236}">
                <a16:creationId xmlns:a16="http://schemas.microsoft.com/office/drawing/2014/main" id="{23E0DBAD-7E39-9224-58B5-6283018A5D3B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</a:t>
            </a:r>
            <a:r>
              <a:rPr lang="es-E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y Datasur.com corte 31 de dicie</a:t>
            </a:r>
            <a:r>
              <a:rPr lang="es-ES" sz="1000" dirty="0">
                <a:solidFill>
                  <a:schemeClr val="dk1"/>
                </a:solidFill>
              </a:rPr>
              <a:t>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5E78B0E-D30E-1672-DD6A-DB83FF680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269" y="1568146"/>
            <a:ext cx="9935462" cy="464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098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1091</Words>
  <Application>Microsoft Office PowerPoint</Application>
  <PresentationFormat>Panorámica</PresentationFormat>
  <Paragraphs>102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Bañol</dc:creator>
  <cp:lastModifiedBy>Jairo Andrés Ríos Torres</cp:lastModifiedBy>
  <cp:revision>40</cp:revision>
  <dcterms:created xsi:type="dcterms:W3CDTF">2025-02-06T19:10:14Z</dcterms:created>
  <dcterms:modified xsi:type="dcterms:W3CDTF">2026-03-02T19:14:22Z</dcterms:modified>
</cp:coreProperties>
</file>